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4"/>
  </p:sldMasterIdLst>
  <p:sldIdLst>
    <p:sldId id="256" r:id="rId5"/>
    <p:sldId id="284" r:id="rId6"/>
    <p:sldId id="291" r:id="rId7"/>
    <p:sldId id="292" r:id="rId8"/>
    <p:sldId id="293" r:id="rId9"/>
    <p:sldId id="294" r:id="rId10"/>
    <p:sldId id="295" r:id="rId11"/>
    <p:sldId id="296" r:id="rId12"/>
    <p:sldId id="297" r:id="rId13"/>
    <p:sldId id="298" r:id="rId14"/>
    <p:sldId id="301" r:id="rId15"/>
    <p:sldId id="302" r:id="rId16"/>
    <p:sldId id="299" r:id="rId17"/>
    <p:sldId id="300" r:id="rId18"/>
    <p:sldId id="303" r:id="rId19"/>
    <p:sldId id="304" r:id="rId20"/>
    <p:sldId id="305" r:id="rId21"/>
    <p:sldId id="306" r:id="rId22"/>
    <p:sldId id="307" r:id="rId23"/>
    <p:sldId id="308" r:id="rId24"/>
    <p:sldId id="312" r:id="rId25"/>
    <p:sldId id="313" r:id="rId26"/>
    <p:sldId id="314" r:id="rId27"/>
    <p:sldId id="316" r:id="rId28"/>
    <p:sldId id="309" r:id="rId29"/>
    <p:sldId id="310" r:id="rId30"/>
    <p:sldId id="317" r:id="rId31"/>
    <p:sldId id="318" r:id="rId32"/>
    <p:sldId id="319" r:id="rId33"/>
    <p:sldId id="31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737A3-51CA-49CE-A2FF-21372126CFB1}" type="datetimeFigureOut">
              <a:rPr lang="en-IN" smtClean="0"/>
              <a:t>27-02-2024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393348204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737A3-51CA-49CE-A2FF-21372126CFB1}" type="datetimeFigureOut">
              <a:rPr lang="en-IN" smtClean="0"/>
              <a:t>27-02-2024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78636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737A3-51CA-49CE-A2FF-21372126CFB1}" type="datetimeFigureOut">
              <a:rPr lang="en-IN" smtClean="0"/>
              <a:t>27-02-2024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178174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737A3-51CA-49CE-A2FF-21372126CFB1}" type="datetimeFigureOut">
              <a:rPr lang="en-IN" smtClean="0"/>
              <a:t>27-02-2024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FE0974-ABC0-4C4A-A9EE-E4511EDBB688}" type="slidenum">
              <a:rPr lang="en-IN" smtClean="0"/>
              <a:t>‹#›</a:t>
            </a:fld>
            <a:endParaRPr lang="en-IN"/>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42831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737A3-51CA-49CE-A2FF-21372126CFB1}" type="datetimeFigureOut">
              <a:rPr lang="en-IN" smtClean="0"/>
              <a:t>27-02-2024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700330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59737A3-51CA-49CE-A2FF-21372126CFB1}" type="datetimeFigureOut">
              <a:rPr lang="en-IN" smtClean="0"/>
              <a:t>27-02-2024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4188689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59737A3-51CA-49CE-A2FF-21372126CFB1}" type="datetimeFigureOut">
              <a:rPr lang="en-IN" smtClean="0"/>
              <a:t>27-02-2024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292103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737A3-51CA-49CE-A2FF-21372126CFB1}" type="datetimeFigureOut">
              <a:rPr lang="en-IN" smtClean="0"/>
              <a:t>27-02-2024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2292790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737A3-51CA-49CE-A2FF-21372126CFB1}" type="datetimeFigureOut">
              <a:rPr lang="en-IN" smtClean="0"/>
              <a:t>27-02-2024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394236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737A3-51CA-49CE-A2FF-21372126CFB1}" type="datetimeFigureOut">
              <a:rPr lang="en-IN" smtClean="0"/>
              <a:t>27-02-2024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153272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737A3-51CA-49CE-A2FF-21372126CFB1}" type="datetimeFigureOut">
              <a:rPr lang="en-IN" smtClean="0"/>
              <a:t>27-02-2024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418871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737A3-51CA-49CE-A2FF-21372126CFB1}" type="datetimeFigureOut">
              <a:rPr lang="en-IN" smtClean="0"/>
              <a:t>27-02-2024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118223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737A3-51CA-49CE-A2FF-21372126CFB1}" type="datetimeFigureOut">
              <a:rPr lang="en-IN" smtClean="0"/>
              <a:t>27-02-2024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370192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737A3-51CA-49CE-A2FF-21372126CFB1}" type="datetimeFigureOut">
              <a:rPr lang="en-IN" smtClean="0"/>
              <a:t>27-02-2024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188206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737A3-51CA-49CE-A2FF-21372126CFB1}" type="datetimeFigureOut">
              <a:rPr lang="en-IN" smtClean="0"/>
              <a:t>27-02-2024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13516346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737A3-51CA-49CE-A2FF-21372126CFB1}" type="datetimeFigureOut">
              <a:rPr lang="en-IN" smtClean="0"/>
              <a:t>27-02-2024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27619922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737A3-51CA-49CE-A2FF-21372126CFB1}" type="datetimeFigureOut">
              <a:rPr lang="en-IN" smtClean="0"/>
              <a:t>27-02-2024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EFE0974-ABC0-4C4A-A9EE-E4511EDBB688}" type="slidenum">
              <a:rPr lang="en-IN" smtClean="0"/>
              <a:t>‹#›</a:t>
            </a:fld>
            <a:endParaRPr lang="en-IN"/>
          </a:p>
        </p:txBody>
      </p:sp>
    </p:spTree>
    <p:extLst>
      <p:ext uri="{BB962C8B-B14F-4D97-AF65-F5344CB8AC3E}">
        <p14:creationId xmlns:p14="http://schemas.microsoft.com/office/powerpoint/2010/main" val="343975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59737A3-51CA-49CE-A2FF-21372126CFB1}" type="datetimeFigureOut">
              <a:rPr lang="en-IN" smtClean="0"/>
              <a:t>27-02-2024</a:t>
            </a:fld>
            <a:endParaRPr lang="en-IN"/>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EFE0974-ABC0-4C4A-A9EE-E4511EDBB688}" type="slidenum">
              <a:rPr lang="en-IN" smtClean="0"/>
              <a:t>‹#›</a:t>
            </a:fld>
            <a:endParaRPr lang="en-IN"/>
          </a:p>
        </p:txBody>
      </p:sp>
    </p:spTree>
    <p:extLst>
      <p:ext uri="{BB962C8B-B14F-4D97-AF65-F5344CB8AC3E}">
        <p14:creationId xmlns:p14="http://schemas.microsoft.com/office/powerpoint/2010/main" val="1060021332"/>
      </p:ext>
    </p:extLst>
  </p:cSld>
  <p:clrMap bg1="dk1" tx1="lt1" bg2="dk2" tx2="lt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 id="214748431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F36C-BA52-43E1-8C30-7BA43C56A653}"/>
              </a:ext>
            </a:extLst>
          </p:cNvPr>
          <p:cNvSpPr>
            <a:spLocks noGrp="1"/>
          </p:cNvSpPr>
          <p:nvPr>
            <p:ph type="ctrTitle"/>
          </p:nvPr>
        </p:nvSpPr>
        <p:spPr>
          <a:xfrm>
            <a:off x="1738562" y="1526945"/>
            <a:ext cx="8714875" cy="1405467"/>
          </a:xfrm>
        </p:spPr>
        <p:txBody>
          <a:bodyPr>
            <a:normAutofit fontScale="90000"/>
          </a:bodyPr>
          <a:lstStyle/>
          <a:p>
            <a:pPr>
              <a:lnSpc>
                <a:spcPct val="100000"/>
              </a:lnSpc>
            </a:pPr>
            <a:r>
              <a:rPr lang="en-IN" dirty="0">
                <a:latin typeface="Copperplate Gothic Bold" panose="020E0705020206020404" pitchFamily="34" charset="0"/>
              </a:rPr>
              <a:t>Passive energy</a:t>
            </a:r>
            <a:r>
              <a:rPr lang="en-IN" dirty="0">
                <a:solidFill>
                  <a:schemeClr val="tx1"/>
                </a:solidFill>
                <a:latin typeface="Copperplate Gothic Bold" panose="020E0705020206020404" pitchFamily="34" charset="0"/>
              </a:rPr>
              <a:t> system Design</a:t>
            </a:r>
          </a:p>
        </p:txBody>
      </p:sp>
      <p:sp>
        <p:nvSpPr>
          <p:cNvPr id="3" name="Subtitle 2">
            <a:extLst>
              <a:ext uri="{FF2B5EF4-FFF2-40B4-BE49-F238E27FC236}">
                <a16:creationId xmlns:a16="http://schemas.microsoft.com/office/drawing/2014/main" id="{4BE072F2-44FC-4940-B2BE-BC4324563960}"/>
              </a:ext>
            </a:extLst>
          </p:cNvPr>
          <p:cNvSpPr>
            <a:spLocks noGrp="1"/>
          </p:cNvSpPr>
          <p:nvPr>
            <p:ph type="subTitle" idx="1"/>
          </p:nvPr>
        </p:nvSpPr>
        <p:spPr>
          <a:xfrm>
            <a:off x="2497137" y="3429000"/>
            <a:ext cx="7197726" cy="1405467"/>
          </a:xfrm>
        </p:spPr>
        <p:txBody>
          <a:bodyPr>
            <a:noAutofit/>
          </a:bodyPr>
          <a:lstStyle/>
          <a:p>
            <a:pPr algn="ctr"/>
            <a:r>
              <a:rPr lang="en-IN" sz="2000" b="1" dirty="0">
                <a:solidFill>
                  <a:srgbClr val="00B0F0"/>
                </a:solidFill>
              </a:rPr>
              <a:t>Presented by</a:t>
            </a:r>
          </a:p>
          <a:p>
            <a:pPr algn="ctr"/>
            <a:r>
              <a:rPr lang="en-IN" sz="2000" b="1" dirty="0">
                <a:solidFill>
                  <a:schemeClr val="accent1">
                    <a:lumMod val="40000"/>
                    <a:lumOff val="60000"/>
                  </a:schemeClr>
                </a:solidFill>
              </a:rPr>
              <a:t>Amruth Varagani</a:t>
            </a:r>
          </a:p>
          <a:p>
            <a:pPr algn="ctr"/>
            <a:endParaRPr lang="en-IN" sz="2000" b="1" dirty="0">
              <a:solidFill>
                <a:schemeClr val="accent1">
                  <a:lumMod val="40000"/>
                  <a:lumOff val="60000"/>
                </a:schemeClr>
              </a:solidFill>
            </a:endParaRPr>
          </a:p>
          <a:p>
            <a:pPr algn="ctr"/>
            <a:endParaRPr lang="en-IN" sz="2000" dirty="0"/>
          </a:p>
        </p:txBody>
      </p:sp>
    </p:spTree>
    <p:extLst>
      <p:ext uri="{BB962C8B-B14F-4D97-AF65-F5344CB8AC3E}">
        <p14:creationId xmlns:p14="http://schemas.microsoft.com/office/powerpoint/2010/main" val="102782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A70D-0275-4CC8-B60E-C32288386D59}"/>
              </a:ext>
            </a:extLst>
          </p:cNvPr>
          <p:cNvSpPr>
            <a:spLocks noGrp="1"/>
          </p:cNvSpPr>
          <p:nvPr>
            <p:ph type="title"/>
          </p:nvPr>
        </p:nvSpPr>
        <p:spPr/>
        <p:txBody>
          <a:bodyPr/>
          <a:lstStyle/>
          <a:p>
            <a:r>
              <a:rPr lang="en-IN" dirty="0"/>
              <a:t>PASSIVE DESIGN STRATEGIES</a:t>
            </a:r>
          </a:p>
        </p:txBody>
      </p:sp>
      <p:sp>
        <p:nvSpPr>
          <p:cNvPr id="4" name="Rectangle: Rounded Corners 3">
            <a:extLst>
              <a:ext uri="{FF2B5EF4-FFF2-40B4-BE49-F238E27FC236}">
                <a16:creationId xmlns:a16="http://schemas.microsoft.com/office/drawing/2014/main" id="{06C4300E-983D-421F-9539-09C68544BF37}"/>
              </a:ext>
            </a:extLst>
          </p:cNvPr>
          <p:cNvSpPr/>
          <p:nvPr/>
        </p:nvSpPr>
        <p:spPr>
          <a:xfrm>
            <a:off x="3287840" y="2211458"/>
            <a:ext cx="5605670" cy="924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C00000"/>
                </a:solidFill>
              </a:rPr>
              <a:t>PASSIVE HEATING</a:t>
            </a:r>
          </a:p>
        </p:txBody>
      </p:sp>
      <p:sp>
        <p:nvSpPr>
          <p:cNvPr id="5" name="Rectangle: Rounded Corners 4">
            <a:extLst>
              <a:ext uri="{FF2B5EF4-FFF2-40B4-BE49-F238E27FC236}">
                <a16:creationId xmlns:a16="http://schemas.microsoft.com/office/drawing/2014/main" id="{236702D9-9D03-4C38-A0AA-10B1FC2CB5E5}"/>
              </a:ext>
            </a:extLst>
          </p:cNvPr>
          <p:cNvSpPr/>
          <p:nvPr/>
        </p:nvSpPr>
        <p:spPr>
          <a:xfrm>
            <a:off x="3287840" y="3722204"/>
            <a:ext cx="5605670" cy="924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C00000"/>
                </a:solidFill>
              </a:rPr>
              <a:t>PASSIVE COOLING</a:t>
            </a:r>
          </a:p>
        </p:txBody>
      </p:sp>
      <p:sp>
        <p:nvSpPr>
          <p:cNvPr id="6" name="Rectangle: Rounded Corners 5">
            <a:extLst>
              <a:ext uri="{FF2B5EF4-FFF2-40B4-BE49-F238E27FC236}">
                <a16:creationId xmlns:a16="http://schemas.microsoft.com/office/drawing/2014/main" id="{4C324DA2-794F-49BF-A1A5-1DC1544DF3AA}"/>
              </a:ext>
            </a:extLst>
          </p:cNvPr>
          <p:cNvSpPr/>
          <p:nvPr/>
        </p:nvSpPr>
        <p:spPr>
          <a:xfrm>
            <a:off x="3287840" y="5232950"/>
            <a:ext cx="5605670" cy="924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C00000"/>
                </a:solidFill>
              </a:rPr>
              <a:t>PASSIVE LIGHTING</a:t>
            </a:r>
          </a:p>
        </p:txBody>
      </p:sp>
    </p:spTree>
    <p:extLst>
      <p:ext uri="{BB962C8B-B14F-4D97-AF65-F5344CB8AC3E}">
        <p14:creationId xmlns:p14="http://schemas.microsoft.com/office/powerpoint/2010/main" val="962956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E508-BB6E-4F8F-A40B-4AF958A97B92}"/>
              </a:ext>
            </a:extLst>
          </p:cNvPr>
          <p:cNvSpPr>
            <a:spLocks noGrp="1"/>
          </p:cNvSpPr>
          <p:nvPr>
            <p:ph type="title"/>
          </p:nvPr>
        </p:nvSpPr>
        <p:spPr/>
        <p:txBody>
          <a:bodyPr/>
          <a:lstStyle/>
          <a:p>
            <a:r>
              <a:rPr lang="en-IN" dirty="0"/>
              <a:t>PASSIVE SOLAR HEATING</a:t>
            </a:r>
          </a:p>
        </p:txBody>
      </p:sp>
      <p:sp>
        <p:nvSpPr>
          <p:cNvPr id="3" name="Content Placeholder 2">
            <a:extLst>
              <a:ext uri="{FF2B5EF4-FFF2-40B4-BE49-F238E27FC236}">
                <a16:creationId xmlns:a16="http://schemas.microsoft.com/office/drawing/2014/main" id="{1E9BABA7-247B-4B3C-95CA-6EB873607CAD}"/>
              </a:ext>
            </a:extLst>
          </p:cNvPr>
          <p:cNvSpPr>
            <a:spLocks noGrp="1"/>
          </p:cNvSpPr>
          <p:nvPr>
            <p:ph idx="1"/>
          </p:nvPr>
        </p:nvSpPr>
        <p:spPr/>
        <p:txBody>
          <a:bodyPr/>
          <a:lstStyle/>
          <a:p>
            <a:pPr algn="just"/>
            <a:r>
              <a:rPr lang="en-US" dirty="0"/>
              <a:t> A passive solar heating system is a way for the building materials to </a:t>
            </a:r>
            <a:r>
              <a:rPr lang="en-US" dirty="0">
                <a:solidFill>
                  <a:srgbClr val="FFC000"/>
                </a:solidFill>
              </a:rPr>
              <a:t>collect, store, and distribute solar energy by natural convection, conduction, and radiation</a:t>
            </a:r>
            <a:r>
              <a:rPr lang="en-US" dirty="0"/>
              <a:t>. </a:t>
            </a:r>
          </a:p>
          <a:p>
            <a:pPr algn="just"/>
            <a:r>
              <a:rPr lang="en-US" dirty="0"/>
              <a:t>The building itself </a:t>
            </a:r>
            <a:r>
              <a:rPr lang="en-US" dirty="0">
                <a:solidFill>
                  <a:srgbClr val="FFC000"/>
                </a:solidFill>
              </a:rPr>
              <a:t>acts as thermal mass to store the heat</a:t>
            </a:r>
            <a:r>
              <a:rPr lang="en-US" dirty="0"/>
              <a:t> it </a:t>
            </a:r>
            <a:r>
              <a:rPr lang="en-US" dirty="0">
                <a:solidFill>
                  <a:srgbClr val="FFC000"/>
                </a:solidFill>
              </a:rPr>
              <a:t>collects during the day </a:t>
            </a:r>
            <a:r>
              <a:rPr lang="en-US" dirty="0"/>
              <a:t>which is then </a:t>
            </a:r>
            <a:r>
              <a:rPr lang="en-US" dirty="0">
                <a:solidFill>
                  <a:srgbClr val="FFC000"/>
                </a:solidFill>
              </a:rPr>
              <a:t>released during the night</a:t>
            </a:r>
            <a:r>
              <a:rPr lang="en-US" dirty="0"/>
              <a:t>.</a:t>
            </a:r>
          </a:p>
          <a:p>
            <a:pPr algn="just"/>
            <a:r>
              <a:rPr lang="en-US" dirty="0"/>
              <a:t>By </a:t>
            </a:r>
            <a:r>
              <a:rPr lang="en-US" dirty="0">
                <a:solidFill>
                  <a:srgbClr val="FFC000"/>
                </a:solidFill>
              </a:rPr>
              <a:t>installing high performance windows </a:t>
            </a:r>
            <a:r>
              <a:rPr lang="en-US" dirty="0"/>
              <a:t>with </a:t>
            </a:r>
            <a:r>
              <a:rPr lang="en-US" dirty="0">
                <a:solidFill>
                  <a:srgbClr val="FFC000"/>
                </a:solidFill>
              </a:rPr>
              <a:t>insulated frames</a:t>
            </a:r>
            <a:r>
              <a:rPr lang="en-US" dirty="0"/>
              <a:t>, </a:t>
            </a:r>
            <a:r>
              <a:rPr lang="en-US" dirty="0">
                <a:solidFill>
                  <a:srgbClr val="FFC000"/>
                </a:solidFill>
              </a:rPr>
              <a:t>multiple glazing, low-</a:t>
            </a:r>
            <a:r>
              <a:rPr lang="en-US" dirty="0" err="1">
                <a:solidFill>
                  <a:srgbClr val="FFC000"/>
                </a:solidFill>
              </a:rPr>
              <a:t>ecoatings</a:t>
            </a:r>
            <a:r>
              <a:rPr lang="en-US" dirty="0"/>
              <a:t>, may </a:t>
            </a:r>
            <a:r>
              <a:rPr lang="en-US" dirty="0">
                <a:solidFill>
                  <a:srgbClr val="FFC000"/>
                </a:solidFill>
              </a:rPr>
              <a:t>reduce</a:t>
            </a:r>
            <a:r>
              <a:rPr lang="en-US" dirty="0"/>
              <a:t> the </a:t>
            </a:r>
            <a:r>
              <a:rPr lang="en-US" dirty="0">
                <a:solidFill>
                  <a:srgbClr val="FFC000"/>
                </a:solidFill>
              </a:rPr>
              <a:t>heat loss</a:t>
            </a:r>
            <a:r>
              <a:rPr lang="en-US" dirty="0"/>
              <a:t> by </a:t>
            </a:r>
            <a:r>
              <a:rPr lang="en-US" dirty="0">
                <a:solidFill>
                  <a:srgbClr val="FFC000"/>
                </a:solidFill>
              </a:rPr>
              <a:t>50 to 75 %.</a:t>
            </a:r>
          </a:p>
          <a:p>
            <a:pPr algn="just"/>
            <a:r>
              <a:rPr lang="en-US" dirty="0"/>
              <a:t>There are five parts of a passive solar heating system</a:t>
            </a:r>
          </a:p>
          <a:p>
            <a:pPr marL="0" indent="0" algn="just">
              <a:buNone/>
            </a:pPr>
            <a:r>
              <a:rPr lang="en-IN" dirty="0"/>
              <a:t>1) Aperture    2) Absorber     3) Thermal Mass    4) Distribution      5) Control</a:t>
            </a:r>
          </a:p>
        </p:txBody>
      </p:sp>
    </p:spTree>
    <p:extLst>
      <p:ext uri="{BB962C8B-B14F-4D97-AF65-F5344CB8AC3E}">
        <p14:creationId xmlns:p14="http://schemas.microsoft.com/office/powerpoint/2010/main" val="3619951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BB67-396A-40BC-823A-422B36E6DD70}"/>
              </a:ext>
            </a:extLst>
          </p:cNvPr>
          <p:cNvSpPr>
            <a:spLocks noGrp="1"/>
          </p:cNvSpPr>
          <p:nvPr>
            <p:ph type="title"/>
          </p:nvPr>
        </p:nvSpPr>
        <p:spPr/>
        <p:txBody>
          <a:bodyPr>
            <a:normAutofit/>
          </a:bodyPr>
          <a:lstStyle/>
          <a:p>
            <a:r>
              <a:rPr lang="en-US" dirty="0"/>
              <a:t>PARTS OF PASSIVE SOLAR HEATING SYSTEM</a:t>
            </a:r>
            <a:endParaRPr lang="en-IN" dirty="0"/>
          </a:p>
        </p:txBody>
      </p:sp>
      <p:pic>
        <p:nvPicPr>
          <p:cNvPr id="5" name="Content Placeholder 4">
            <a:extLst>
              <a:ext uri="{FF2B5EF4-FFF2-40B4-BE49-F238E27FC236}">
                <a16:creationId xmlns:a16="http://schemas.microsoft.com/office/drawing/2014/main" id="{5CBC0ADD-81BF-4375-B4CA-F395D85B26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461" y="1935922"/>
            <a:ext cx="7991062" cy="4524514"/>
          </a:xfrm>
        </p:spPr>
      </p:pic>
    </p:spTree>
    <p:extLst>
      <p:ext uri="{BB962C8B-B14F-4D97-AF65-F5344CB8AC3E}">
        <p14:creationId xmlns:p14="http://schemas.microsoft.com/office/powerpoint/2010/main" val="77159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C7901B-891F-4EA7-89A2-2C93223EC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57" y="795130"/>
            <a:ext cx="10247243" cy="5327374"/>
          </a:xfrm>
          <a:prstGeom prst="rect">
            <a:avLst/>
          </a:prstGeom>
        </p:spPr>
      </p:pic>
    </p:spTree>
    <p:extLst>
      <p:ext uri="{BB962C8B-B14F-4D97-AF65-F5344CB8AC3E}">
        <p14:creationId xmlns:p14="http://schemas.microsoft.com/office/powerpoint/2010/main" val="358015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152C-FC4B-4FEB-A774-66123583FB5A}"/>
              </a:ext>
            </a:extLst>
          </p:cNvPr>
          <p:cNvSpPr>
            <a:spLocks noGrp="1"/>
          </p:cNvSpPr>
          <p:nvPr>
            <p:ph type="title"/>
          </p:nvPr>
        </p:nvSpPr>
        <p:spPr/>
        <p:txBody>
          <a:bodyPr/>
          <a:lstStyle/>
          <a:p>
            <a:r>
              <a:rPr lang="en-IN" dirty="0"/>
              <a:t>Direct gain method</a:t>
            </a:r>
          </a:p>
        </p:txBody>
      </p:sp>
      <p:sp>
        <p:nvSpPr>
          <p:cNvPr id="7" name="Content Placeholder 6">
            <a:extLst>
              <a:ext uri="{FF2B5EF4-FFF2-40B4-BE49-F238E27FC236}">
                <a16:creationId xmlns:a16="http://schemas.microsoft.com/office/drawing/2014/main" id="{7A1A8293-2B78-4D1B-8ACD-FD65ED25C8ED}"/>
              </a:ext>
            </a:extLst>
          </p:cNvPr>
          <p:cNvSpPr>
            <a:spLocks noGrp="1"/>
          </p:cNvSpPr>
          <p:nvPr>
            <p:ph idx="1"/>
          </p:nvPr>
        </p:nvSpPr>
        <p:spPr/>
        <p:txBody>
          <a:bodyPr/>
          <a:lstStyle/>
          <a:p>
            <a:pPr algn="just"/>
            <a:r>
              <a:rPr lang="en-US" dirty="0"/>
              <a:t>Direct gain method is the simplest method where the </a:t>
            </a:r>
            <a:r>
              <a:rPr lang="en-US" dirty="0">
                <a:solidFill>
                  <a:srgbClr val="FFC000"/>
                </a:solidFill>
              </a:rPr>
              <a:t>space</a:t>
            </a:r>
            <a:r>
              <a:rPr lang="en-US" dirty="0"/>
              <a:t> of the building is </a:t>
            </a:r>
            <a:r>
              <a:rPr lang="en-US" dirty="0">
                <a:solidFill>
                  <a:srgbClr val="FFC000"/>
                </a:solidFill>
              </a:rPr>
              <a:t>directly</a:t>
            </a:r>
            <a:r>
              <a:rPr lang="en-US" dirty="0"/>
              <a:t> </a:t>
            </a:r>
            <a:r>
              <a:rPr lang="en-US" dirty="0">
                <a:solidFill>
                  <a:srgbClr val="FFC000"/>
                </a:solidFill>
              </a:rPr>
              <a:t>heated by sunlight</a:t>
            </a:r>
            <a:r>
              <a:rPr lang="en-US" dirty="0"/>
              <a:t>. </a:t>
            </a:r>
          </a:p>
          <a:p>
            <a:pPr algn="just"/>
            <a:r>
              <a:rPr lang="en-US" dirty="0"/>
              <a:t>The </a:t>
            </a:r>
            <a:r>
              <a:rPr lang="en-US" dirty="0">
                <a:solidFill>
                  <a:srgbClr val="FFC000"/>
                </a:solidFill>
              </a:rPr>
              <a:t>building itself </a:t>
            </a:r>
            <a:r>
              <a:rPr lang="en-US" dirty="0"/>
              <a:t>acts as a </a:t>
            </a:r>
            <a:r>
              <a:rPr lang="en-US" dirty="0">
                <a:solidFill>
                  <a:srgbClr val="FFC000"/>
                </a:solidFill>
              </a:rPr>
              <a:t>storage device </a:t>
            </a:r>
            <a:r>
              <a:rPr lang="en-US" dirty="0"/>
              <a:t>for the heat.</a:t>
            </a:r>
          </a:p>
          <a:p>
            <a:pPr algn="just"/>
            <a:r>
              <a:rPr lang="en-US" dirty="0">
                <a:solidFill>
                  <a:srgbClr val="FFC000"/>
                </a:solidFill>
              </a:rPr>
              <a:t>Heat</a:t>
            </a:r>
            <a:r>
              <a:rPr lang="en-US" dirty="0"/>
              <a:t> always </a:t>
            </a:r>
            <a:r>
              <a:rPr lang="en-US" dirty="0">
                <a:solidFill>
                  <a:srgbClr val="FFC000"/>
                </a:solidFill>
              </a:rPr>
              <a:t>travels</a:t>
            </a:r>
            <a:r>
              <a:rPr lang="en-US" dirty="0"/>
              <a:t> from </a:t>
            </a:r>
            <a:r>
              <a:rPr lang="en-US" dirty="0">
                <a:solidFill>
                  <a:srgbClr val="FFC000"/>
                </a:solidFill>
              </a:rPr>
              <a:t>warmer materials to cooler </a:t>
            </a:r>
            <a:r>
              <a:rPr lang="en-US" dirty="0"/>
              <a:t>materials.     </a:t>
            </a:r>
          </a:p>
          <a:p>
            <a:pPr algn="just"/>
            <a:r>
              <a:rPr lang="en-US" dirty="0"/>
              <a:t>This process is </a:t>
            </a:r>
            <a:r>
              <a:rPr lang="en-US" dirty="0">
                <a:solidFill>
                  <a:srgbClr val="FFC000"/>
                </a:solidFill>
              </a:rPr>
              <a:t>reversed during the night to provide heat </a:t>
            </a:r>
            <a:r>
              <a:rPr lang="en-US" dirty="0"/>
              <a:t>to the building.  The heat is </a:t>
            </a:r>
            <a:r>
              <a:rPr lang="en-US" dirty="0">
                <a:solidFill>
                  <a:srgbClr val="FFC000"/>
                </a:solidFill>
              </a:rPr>
              <a:t>re-radiated</a:t>
            </a:r>
            <a:r>
              <a:rPr lang="en-US" dirty="0"/>
              <a:t> out </a:t>
            </a:r>
            <a:r>
              <a:rPr lang="en-US" dirty="0">
                <a:solidFill>
                  <a:srgbClr val="FFC000"/>
                </a:solidFill>
              </a:rPr>
              <a:t>from</a:t>
            </a:r>
            <a:r>
              <a:rPr lang="en-US" dirty="0"/>
              <a:t> the building’s core (</a:t>
            </a:r>
            <a:r>
              <a:rPr lang="en-US" dirty="0">
                <a:solidFill>
                  <a:srgbClr val="FFC000"/>
                </a:solidFill>
              </a:rPr>
              <a:t>inner walls/floors</a:t>
            </a:r>
            <a:r>
              <a:rPr lang="en-US" dirty="0"/>
              <a:t>)  and </a:t>
            </a:r>
            <a:r>
              <a:rPr lang="en-US" dirty="0">
                <a:solidFill>
                  <a:srgbClr val="FFC000"/>
                </a:solidFill>
              </a:rPr>
              <a:t>heats the interior space</a:t>
            </a:r>
            <a:r>
              <a:rPr lang="en-US" dirty="0"/>
              <a:t> </a:t>
            </a:r>
            <a:r>
              <a:rPr lang="en-US" dirty="0">
                <a:solidFill>
                  <a:srgbClr val="FFC000"/>
                </a:solidFill>
              </a:rPr>
              <a:t>during the night</a:t>
            </a:r>
            <a:r>
              <a:rPr lang="en-US" dirty="0"/>
              <a:t>.  This continues as long as the core building is warmer than the interior space. </a:t>
            </a:r>
            <a:endParaRPr lang="en-IN" dirty="0"/>
          </a:p>
        </p:txBody>
      </p:sp>
    </p:spTree>
    <p:extLst>
      <p:ext uri="{BB962C8B-B14F-4D97-AF65-F5344CB8AC3E}">
        <p14:creationId xmlns:p14="http://schemas.microsoft.com/office/powerpoint/2010/main" val="37111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6ED3-35CE-451F-B38D-5C50DEE39CB6}"/>
              </a:ext>
            </a:extLst>
          </p:cNvPr>
          <p:cNvSpPr>
            <a:spLocks noGrp="1"/>
          </p:cNvSpPr>
          <p:nvPr>
            <p:ph type="title"/>
          </p:nvPr>
        </p:nvSpPr>
        <p:spPr/>
        <p:txBody>
          <a:bodyPr/>
          <a:lstStyle/>
          <a:p>
            <a:r>
              <a:rPr lang="en-IN" dirty="0"/>
              <a:t>Direct gain method</a:t>
            </a:r>
          </a:p>
        </p:txBody>
      </p:sp>
      <p:pic>
        <p:nvPicPr>
          <p:cNvPr id="5" name="Picture 4">
            <a:extLst>
              <a:ext uri="{FF2B5EF4-FFF2-40B4-BE49-F238E27FC236}">
                <a16:creationId xmlns:a16="http://schemas.microsoft.com/office/drawing/2014/main" id="{2B4CB2AD-A064-4D30-8677-B5DF83470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934" y="1861376"/>
            <a:ext cx="5504622" cy="4312479"/>
          </a:xfrm>
          <a:prstGeom prst="rect">
            <a:avLst/>
          </a:prstGeom>
        </p:spPr>
      </p:pic>
      <p:pic>
        <p:nvPicPr>
          <p:cNvPr id="7" name="Picture 6">
            <a:extLst>
              <a:ext uri="{FF2B5EF4-FFF2-40B4-BE49-F238E27FC236}">
                <a16:creationId xmlns:a16="http://schemas.microsoft.com/office/drawing/2014/main" id="{0C44A4A6-94CF-4BBE-BA52-EC77E118A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871" y="1861377"/>
            <a:ext cx="4346108" cy="4312479"/>
          </a:xfrm>
          <a:prstGeom prst="rect">
            <a:avLst/>
          </a:prstGeom>
        </p:spPr>
      </p:pic>
    </p:spTree>
    <p:extLst>
      <p:ext uri="{BB962C8B-B14F-4D97-AF65-F5344CB8AC3E}">
        <p14:creationId xmlns:p14="http://schemas.microsoft.com/office/powerpoint/2010/main" val="330775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B0EF-6759-45FF-86F1-E2C6CE748DEE}"/>
              </a:ext>
            </a:extLst>
          </p:cNvPr>
          <p:cNvSpPr>
            <a:spLocks noGrp="1"/>
          </p:cNvSpPr>
          <p:nvPr>
            <p:ph type="title"/>
          </p:nvPr>
        </p:nvSpPr>
        <p:spPr/>
        <p:txBody>
          <a:bodyPr/>
          <a:lstStyle/>
          <a:p>
            <a:r>
              <a:rPr lang="en-IN" dirty="0"/>
              <a:t>INDIRECT GAIN -  TROMBE WALL </a:t>
            </a:r>
          </a:p>
        </p:txBody>
      </p:sp>
      <p:sp>
        <p:nvSpPr>
          <p:cNvPr id="3" name="Content Placeholder 2">
            <a:extLst>
              <a:ext uri="{FF2B5EF4-FFF2-40B4-BE49-F238E27FC236}">
                <a16:creationId xmlns:a16="http://schemas.microsoft.com/office/drawing/2014/main" id="{6EF8FA2B-948C-469B-81A1-A7FF10FB9670}"/>
              </a:ext>
            </a:extLst>
          </p:cNvPr>
          <p:cNvSpPr>
            <a:spLocks noGrp="1"/>
          </p:cNvSpPr>
          <p:nvPr>
            <p:ph idx="1"/>
          </p:nvPr>
        </p:nvSpPr>
        <p:spPr/>
        <p:txBody>
          <a:bodyPr/>
          <a:lstStyle/>
          <a:p>
            <a:pPr algn="just"/>
            <a:r>
              <a:rPr lang="en-US" dirty="0"/>
              <a:t> A Trombe wall is the most common indirect gain approach.  A </a:t>
            </a:r>
            <a:r>
              <a:rPr lang="en-US" dirty="0">
                <a:solidFill>
                  <a:srgbClr val="FFC000"/>
                </a:solidFill>
              </a:rPr>
              <a:t>Trombe wall is a 8-16” thick south facing masonry wall.</a:t>
            </a:r>
            <a:r>
              <a:rPr lang="en-US" dirty="0"/>
              <a:t> </a:t>
            </a:r>
          </a:p>
          <a:p>
            <a:pPr algn="just"/>
            <a:r>
              <a:rPr lang="en-US" dirty="0"/>
              <a:t>A </a:t>
            </a:r>
            <a:r>
              <a:rPr lang="en-US" dirty="0">
                <a:solidFill>
                  <a:srgbClr val="FFC000"/>
                </a:solidFill>
              </a:rPr>
              <a:t>single or double layer of glass </a:t>
            </a:r>
            <a:r>
              <a:rPr lang="en-US" dirty="0"/>
              <a:t>is </a:t>
            </a:r>
            <a:r>
              <a:rPr lang="en-US" dirty="0">
                <a:solidFill>
                  <a:srgbClr val="FFC000"/>
                </a:solidFill>
              </a:rPr>
              <a:t>placed</a:t>
            </a:r>
            <a:r>
              <a:rPr lang="en-US" dirty="0"/>
              <a:t> approximately one inch </a:t>
            </a:r>
            <a:r>
              <a:rPr lang="en-US" dirty="0">
                <a:solidFill>
                  <a:srgbClr val="FFC000"/>
                </a:solidFill>
              </a:rPr>
              <a:t>in front of the wall</a:t>
            </a:r>
            <a:r>
              <a:rPr lang="en-US" dirty="0"/>
              <a:t>.</a:t>
            </a:r>
          </a:p>
          <a:p>
            <a:pPr algn="just"/>
            <a:r>
              <a:rPr lang="en-US" dirty="0"/>
              <a:t>The glass is sealed to the wall so no air can leak outside.  </a:t>
            </a:r>
            <a:r>
              <a:rPr lang="en-US" dirty="0">
                <a:solidFill>
                  <a:srgbClr val="FFC000"/>
                </a:solidFill>
              </a:rPr>
              <a:t>Solar energy goes</a:t>
            </a:r>
            <a:r>
              <a:rPr lang="en-US" dirty="0"/>
              <a:t> </a:t>
            </a:r>
            <a:r>
              <a:rPr lang="en-US" dirty="0">
                <a:solidFill>
                  <a:srgbClr val="FFC000"/>
                </a:solidFill>
              </a:rPr>
              <a:t>through the glass, hits the masonry wall, is  absorbed, stored and radiated </a:t>
            </a:r>
            <a:r>
              <a:rPr lang="en-US" dirty="0"/>
              <a:t>on the  </a:t>
            </a:r>
            <a:r>
              <a:rPr lang="en-US" dirty="0">
                <a:solidFill>
                  <a:srgbClr val="FFC000"/>
                </a:solidFill>
              </a:rPr>
              <a:t>other side </a:t>
            </a:r>
            <a:r>
              <a:rPr lang="en-US" dirty="0"/>
              <a:t>into the living space.  </a:t>
            </a:r>
          </a:p>
          <a:p>
            <a:pPr algn="just"/>
            <a:r>
              <a:rPr lang="en-US" dirty="0"/>
              <a:t>A Trombe wall can radiate heat for several hours after dark. </a:t>
            </a:r>
            <a:endParaRPr lang="en-IN" dirty="0"/>
          </a:p>
        </p:txBody>
      </p:sp>
    </p:spTree>
    <p:extLst>
      <p:ext uri="{BB962C8B-B14F-4D97-AF65-F5344CB8AC3E}">
        <p14:creationId xmlns:p14="http://schemas.microsoft.com/office/powerpoint/2010/main" val="801421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F63E6-923A-4193-A7E1-3CBC50DBC892}"/>
              </a:ext>
            </a:extLst>
          </p:cNvPr>
          <p:cNvSpPr>
            <a:spLocks noGrp="1"/>
          </p:cNvSpPr>
          <p:nvPr>
            <p:ph type="title"/>
          </p:nvPr>
        </p:nvSpPr>
        <p:spPr/>
        <p:txBody>
          <a:bodyPr/>
          <a:lstStyle/>
          <a:p>
            <a:r>
              <a:rPr lang="en-IN" dirty="0"/>
              <a:t>INDIRECT GAIN -  TROMBE WALL </a:t>
            </a:r>
          </a:p>
        </p:txBody>
      </p:sp>
      <p:pic>
        <p:nvPicPr>
          <p:cNvPr id="5" name="Picture 4">
            <a:extLst>
              <a:ext uri="{FF2B5EF4-FFF2-40B4-BE49-F238E27FC236}">
                <a16:creationId xmlns:a16="http://schemas.microsoft.com/office/drawing/2014/main" id="{643B4BC8-CFE2-415D-9F50-5412873EA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91" y="1935920"/>
            <a:ext cx="5575852" cy="4312479"/>
          </a:xfrm>
          <a:prstGeom prst="rect">
            <a:avLst/>
          </a:prstGeom>
        </p:spPr>
      </p:pic>
      <p:pic>
        <p:nvPicPr>
          <p:cNvPr id="7" name="Picture 6">
            <a:extLst>
              <a:ext uri="{FF2B5EF4-FFF2-40B4-BE49-F238E27FC236}">
                <a16:creationId xmlns:a16="http://schemas.microsoft.com/office/drawing/2014/main" id="{FB7B1E8A-6B68-4484-BD34-9C0EF30F4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558" y="1935920"/>
            <a:ext cx="4400998" cy="4312478"/>
          </a:xfrm>
          <a:prstGeom prst="rect">
            <a:avLst/>
          </a:prstGeom>
        </p:spPr>
      </p:pic>
    </p:spTree>
    <p:extLst>
      <p:ext uri="{BB962C8B-B14F-4D97-AF65-F5344CB8AC3E}">
        <p14:creationId xmlns:p14="http://schemas.microsoft.com/office/powerpoint/2010/main" val="382437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0FF8-A84E-45A3-8EAA-43691F549BEE}"/>
              </a:ext>
            </a:extLst>
          </p:cNvPr>
          <p:cNvSpPr>
            <a:spLocks noGrp="1"/>
          </p:cNvSpPr>
          <p:nvPr>
            <p:ph type="title"/>
          </p:nvPr>
        </p:nvSpPr>
        <p:spPr/>
        <p:txBody>
          <a:bodyPr/>
          <a:lstStyle/>
          <a:p>
            <a:r>
              <a:rPr lang="en-IN" dirty="0"/>
              <a:t>ISOLATED GAIN - SUNSPACE</a:t>
            </a:r>
          </a:p>
        </p:txBody>
      </p:sp>
      <p:sp>
        <p:nvSpPr>
          <p:cNvPr id="3" name="Content Placeholder 2">
            <a:extLst>
              <a:ext uri="{FF2B5EF4-FFF2-40B4-BE49-F238E27FC236}">
                <a16:creationId xmlns:a16="http://schemas.microsoft.com/office/drawing/2014/main" id="{897FD72F-80CF-4364-9893-7D90146E2FE3}"/>
              </a:ext>
            </a:extLst>
          </p:cNvPr>
          <p:cNvSpPr>
            <a:spLocks noGrp="1"/>
          </p:cNvSpPr>
          <p:nvPr>
            <p:ph idx="1"/>
          </p:nvPr>
        </p:nvSpPr>
        <p:spPr>
          <a:xfrm>
            <a:off x="913795" y="2096063"/>
            <a:ext cx="10353762" cy="4264979"/>
          </a:xfrm>
        </p:spPr>
        <p:txBody>
          <a:bodyPr>
            <a:normAutofit fontScale="92500" lnSpcReduction="20000"/>
          </a:bodyPr>
          <a:lstStyle/>
          <a:p>
            <a:pPr algn="just"/>
            <a:r>
              <a:rPr lang="en-US" dirty="0"/>
              <a:t>A </a:t>
            </a:r>
            <a:r>
              <a:rPr lang="en-US" dirty="0">
                <a:solidFill>
                  <a:srgbClr val="FFC000"/>
                </a:solidFill>
              </a:rPr>
              <a:t>sunspace is a room designed to capture heat</a:t>
            </a:r>
            <a:r>
              <a:rPr lang="en-US" dirty="0"/>
              <a:t>.  </a:t>
            </a:r>
          </a:p>
          <a:p>
            <a:pPr marL="0" indent="0" algn="just">
              <a:buNone/>
            </a:pPr>
            <a:r>
              <a:rPr lang="en-US" dirty="0"/>
              <a:t>Vertical windows capture the heat just like the direct </a:t>
            </a:r>
          </a:p>
          <a:p>
            <a:pPr marL="0" indent="0" algn="just">
              <a:buNone/>
            </a:pPr>
            <a:r>
              <a:rPr lang="en-US" dirty="0"/>
              <a:t>and indirect gain system. </a:t>
            </a:r>
          </a:p>
          <a:p>
            <a:pPr algn="just"/>
            <a:r>
              <a:rPr lang="en-US" dirty="0"/>
              <a:t>The same masonry walls or water drums are used </a:t>
            </a:r>
          </a:p>
          <a:p>
            <a:pPr marL="0" indent="0" algn="just">
              <a:buNone/>
            </a:pPr>
            <a:r>
              <a:rPr lang="en-US" dirty="0"/>
              <a:t>as thermal mass. </a:t>
            </a:r>
          </a:p>
          <a:p>
            <a:pPr algn="just"/>
            <a:r>
              <a:rPr lang="en-US" dirty="0"/>
              <a:t>Distribution is achieved through ceiling and floor </a:t>
            </a:r>
          </a:p>
          <a:p>
            <a:pPr marL="0" indent="0" algn="just">
              <a:buNone/>
            </a:pPr>
            <a:r>
              <a:rPr lang="en-US" dirty="0"/>
              <a:t>vents, windows/doors, and/or fans.  </a:t>
            </a:r>
          </a:p>
          <a:p>
            <a:pPr algn="just"/>
            <a:r>
              <a:rPr lang="en-US" dirty="0"/>
              <a:t>The </a:t>
            </a:r>
            <a:r>
              <a:rPr lang="en-US" dirty="0">
                <a:solidFill>
                  <a:srgbClr val="FFC000"/>
                </a:solidFill>
              </a:rPr>
              <a:t>sunspace is often separated by the rest of the </a:t>
            </a:r>
          </a:p>
          <a:p>
            <a:pPr marL="0" indent="0" algn="just">
              <a:buNone/>
            </a:pPr>
            <a:r>
              <a:rPr lang="en-US" dirty="0">
                <a:solidFill>
                  <a:srgbClr val="FFC000"/>
                </a:solidFill>
              </a:rPr>
              <a:t>building using windows or doors</a:t>
            </a:r>
            <a:r>
              <a:rPr lang="en-US" dirty="0"/>
              <a:t>.  </a:t>
            </a:r>
            <a:r>
              <a:rPr lang="en-US" dirty="0">
                <a:solidFill>
                  <a:srgbClr val="FFC000"/>
                </a:solidFill>
              </a:rPr>
              <a:t>This protects </a:t>
            </a:r>
            <a:r>
              <a:rPr lang="en-US" dirty="0"/>
              <a:t>the </a:t>
            </a:r>
          </a:p>
          <a:p>
            <a:pPr marL="0" indent="0" algn="just">
              <a:buNone/>
            </a:pPr>
            <a:r>
              <a:rPr lang="en-US" dirty="0">
                <a:solidFill>
                  <a:srgbClr val="FFC000"/>
                </a:solidFill>
              </a:rPr>
              <a:t>home against </a:t>
            </a:r>
            <a:r>
              <a:rPr lang="en-US" dirty="0"/>
              <a:t>the </a:t>
            </a:r>
            <a:r>
              <a:rPr lang="en-US" dirty="0">
                <a:solidFill>
                  <a:srgbClr val="FFC000"/>
                </a:solidFill>
              </a:rPr>
              <a:t>sun’s fluctuating temperatures</a:t>
            </a:r>
            <a:r>
              <a:rPr lang="en-US" dirty="0"/>
              <a:t>. </a:t>
            </a:r>
            <a:endParaRPr lang="en-IN" dirty="0"/>
          </a:p>
        </p:txBody>
      </p:sp>
      <p:pic>
        <p:nvPicPr>
          <p:cNvPr id="5" name="Picture 4">
            <a:extLst>
              <a:ext uri="{FF2B5EF4-FFF2-40B4-BE49-F238E27FC236}">
                <a16:creationId xmlns:a16="http://schemas.microsoft.com/office/drawing/2014/main" id="{8EA917C2-BD8C-4EFE-BF70-4F4FFB3F2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540" y="2044700"/>
            <a:ext cx="4502426" cy="4203700"/>
          </a:xfrm>
          <a:prstGeom prst="rect">
            <a:avLst/>
          </a:prstGeom>
        </p:spPr>
      </p:pic>
    </p:spTree>
    <p:extLst>
      <p:ext uri="{BB962C8B-B14F-4D97-AF65-F5344CB8AC3E}">
        <p14:creationId xmlns:p14="http://schemas.microsoft.com/office/powerpoint/2010/main" val="1130050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3C22-E9EF-4D09-9DD8-AE9669EC8A3F}"/>
              </a:ext>
            </a:extLst>
          </p:cNvPr>
          <p:cNvSpPr>
            <a:spLocks noGrp="1"/>
          </p:cNvSpPr>
          <p:nvPr>
            <p:ph type="title"/>
          </p:nvPr>
        </p:nvSpPr>
        <p:spPr/>
        <p:txBody>
          <a:bodyPr/>
          <a:lstStyle/>
          <a:p>
            <a:r>
              <a:rPr lang="en-IN" dirty="0"/>
              <a:t>PASSIVE COOLING</a:t>
            </a:r>
          </a:p>
        </p:txBody>
      </p:sp>
      <p:sp>
        <p:nvSpPr>
          <p:cNvPr id="3" name="Content Placeholder 2">
            <a:extLst>
              <a:ext uri="{FF2B5EF4-FFF2-40B4-BE49-F238E27FC236}">
                <a16:creationId xmlns:a16="http://schemas.microsoft.com/office/drawing/2014/main" id="{D041B111-FD70-4CF3-A1C7-047AED244428}"/>
              </a:ext>
            </a:extLst>
          </p:cNvPr>
          <p:cNvSpPr>
            <a:spLocks noGrp="1"/>
          </p:cNvSpPr>
          <p:nvPr>
            <p:ph idx="1"/>
          </p:nvPr>
        </p:nvSpPr>
        <p:spPr/>
        <p:txBody>
          <a:bodyPr>
            <a:normAutofit lnSpcReduction="10000"/>
          </a:bodyPr>
          <a:lstStyle/>
          <a:p>
            <a:pPr algn="just"/>
            <a:r>
              <a:rPr lang="en-US" dirty="0"/>
              <a:t>Passive cooling systems are </a:t>
            </a:r>
            <a:r>
              <a:rPr lang="en-US" dirty="0">
                <a:solidFill>
                  <a:srgbClr val="FFC000"/>
                </a:solidFill>
              </a:rPr>
              <a:t>least expensive means of cooling </a:t>
            </a:r>
            <a:r>
              <a:rPr lang="en-US" dirty="0"/>
              <a:t>a home which </a:t>
            </a:r>
            <a:r>
              <a:rPr lang="en-US" dirty="0">
                <a:solidFill>
                  <a:srgbClr val="FFC000"/>
                </a:solidFill>
              </a:rPr>
              <a:t>maximizes  the efficiency of the building envelope </a:t>
            </a:r>
            <a:r>
              <a:rPr lang="en-US" dirty="0"/>
              <a:t>without any use of mechanical devices.</a:t>
            </a:r>
          </a:p>
          <a:p>
            <a:pPr algn="just"/>
            <a:r>
              <a:rPr lang="en-US" dirty="0"/>
              <a:t>It rely on natural heat-sinks to remove heat from the building. They </a:t>
            </a:r>
            <a:r>
              <a:rPr lang="en-US" dirty="0">
                <a:solidFill>
                  <a:srgbClr val="FFC000"/>
                </a:solidFill>
              </a:rPr>
              <a:t>derive cooling</a:t>
            </a:r>
            <a:r>
              <a:rPr lang="en-US" dirty="0"/>
              <a:t> directly </a:t>
            </a:r>
            <a:r>
              <a:rPr lang="en-US" dirty="0">
                <a:solidFill>
                  <a:srgbClr val="FFC000"/>
                </a:solidFill>
              </a:rPr>
              <a:t>from evaporation, convection, and radiation</a:t>
            </a:r>
            <a:r>
              <a:rPr lang="en-US" dirty="0"/>
              <a:t> without using any intermediate electrical devices.     </a:t>
            </a:r>
          </a:p>
          <a:p>
            <a:pPr algn="just"/>
            <a:r>
              <a:rPr lang="en-US" dirty="0"/>
              <a:t>All passive </a:t>
            </a:r>
            <a:r>
              <a:rPr lang="en-US" dirty="0">
                <a:solidFill>
                  <a:srgbClr val="FFC000"/>
                </a:solidFill>
              </a:rPr>
              <a:t>cooling strategies rely on daily changes in temperature and relative humidity and climatic conditions.</a:t>
            </a:r>
            <a:endParaRPr lang="en-US" dirty="0"/>
          </a:p>
          <a:p>
            <a:pPr algn="just"/>
            <a:r>
              <a:rPr lang="en-US" dirty="0"/>
              <a:t>These design strategies reduce heat gains to internal spaces. </a:t>
            </a:r>
            <a:endParaRPr lang="en-IN" dirty="0"/>
          </a:p>
        </p:txBody>
      </p:sp>
    </p:spTree>
    <p:extLst>
      <p:ext uri="{BB962C8B-B14F-4D97-AF65-F5344CB8AC3E}">
        <p14:creationId xmlns:p14="http://schemas.microsoft.com/office/powerpoint/2010/main" val="262666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0449-0D29-4D9C-8DF0-8445540DECBD}"/>
              </a:ext>
            </a:extLst>
          </p:cNvPr>
          <p:cNvSpPr>
            <a:spLocks noGrp="1"/>
          </p:cNvSpPr>
          <p:nvPr>
            <p:ph type="title"/>
          </p:nvPr>
        </p:nvSpPr>
        <p:spPr/>
        <p:txBody>
          <a:bodyPr/>
          <a:lstStyle/>
          <a:p>
            <a:r>
              <a:rPr lang="en-IN" dirty="0"/>
              <a:t>Passive energy system design</a:t>
            </a:r>
          </a:p>
        </p:txBody>
      </p:sp>
      <p:sp>
        <p:nvSpPr>
          <p:cNvPr id="3" name="Content Placeholder 2">
            <a:extLst>
              <a:ext uri="{FF2B5EF4-FFF2-40B4-BE49-F238E27FC236}">
                <a16:creationId xmlns:a16="http://schemas.microsoft.com/office/drawing/2014/main" id="{A76108C1-C911-4938-A3CD-48CD8EBF8AC7}"/>
              </a:ext>
            </a:extLst>
          </p:cNvPr>
          <p:cNvSpPr>
            <a:spLocks noGrp="1"/>
          </p:cNvSpPr>
          <p:nvPr>
            <p:ph idx="1"/>
          </p:nvPr>
        </p:nvSpPr>
        <p:spPr/>
        <p:txBody>
          <a:bodyPr/>
          <a:lstStyle/>
          <a:p>
            <a:pPr algn="just"/>
            <a:r>
              <a:rPr lang="en-US" dirty="0"/>
              <a:t>Passive Design </a:t>
            </a:r>
            <a:r>
              <a:rPr lang="en-US" dirty="0">
                <a:solidFill>
                  <a:srgbClr val="FFC000"/>
                </a:solidFill>
              </a:rPr>
              <a:t>doesn’t use any outside energy</a:t>
            </a:r>
            <a:r>
              <a:rPr lang="en-US" dirty="0"/>
              <a:t> or require much special equipment, but simply </a:t>
            </a:r>
            <a:r>
              <a:rPr lang="en-US" dirty="0">
                <a:solidFill>
                  <a:srgbClr val="FFC000"/>
                </a:solidFill>
              </a:rPr>
              <a:t>takes advantage of existing natural phenomena</a:t>
            </a:r>
            <a:r>
              <a:rPr lang="en-US" dirty="0"/>
              <a:t>, like the </a:t>
            </a:r>
            <a:r>
              <a:rPr lang="en-US" dirty="0">
                <a:solidFill>
                  <a:srgbClr val="FFC000"/>
                </a:solidFill>
              </a:rPr>
              <a:t>direction of the sun</a:t>
            </a:r>
            <a:r>
              <a:rPr lang="en-US" dirty="0"/>
              <a:t> or the </a:t>
            </a:r>
            <a:r>
              <a:rPr lang="en-US" dirty="0">
                <a:solidFill>
                  <a:srgbClr val="FFC000"/>
                </a:solidFill>
              </a:rPr>
              <a:t>insulating properties of building materials</a:t>
            </a:r>
            <a:r>
              <a:rPr lang="en-US" dirty="0"/>
              <a:t>.</a:t>
            </a:r>
          </a:p>
          <a:p>
            <a:pPr algn="just"/>
            <a:r>
              <a:rPr lang="en-US" dirty="0"/>
              <a:t>Passive Design </a:t>
            </a:r>
            <a:r>
              <a:rPr lang="en-US" dirty="0">
                <a:solidFill>
                  <a:srgbClr val="FFC000"/>
                </a:solidFill>
              </a:rPr>
              <a:t>does not require mechanical heating or cooling</a:t>
            </a:r>
            <a:r>
              <a:rPr lang="en-US" dirty="0"/>
              <a:t>.</a:t>
            </a:r>
          </a:p>
          <a:p>
            <a:pPr algn="just"/>
            <a:r>
              <a:rPr lang="en-US" dirty="0"/>
              <a:t>Results when a building is created and simply </a:t>
            </a:r>
            <a:r>
              <a:rPr lang="en-US" dirty="0">
                <a:solidFill>
                  <a:srgbClr val="FFC000"/>
                </a:solidFill>
              </a:rPr>
              <a:t>works “on its own”. </a:t>
            </a:r>
            <a:r>
              <a:rPr lang="en-US" dirty="0"/>
              <a:t>Solar passive buildings are designed </a:t>
            </a:r>
            <a:r>
              <a:rPr lang="en-US" dirty="0">
                <a:solidFill>
                  <a:srgbClr val="FFC000"/>
                </a:solidFill>
              </a:rPr>
              <a:t>to achieve thermal and visual comfort</a:t>
            </a:r>
            <a:r>
              <a:rPr lang="en-US" dirty="0"/>
              <a:t> by using natural energy resources.</a:t>
            </a:r>
          </a:p>
          <a:p>
            <a:pPr algn="just"/>
            <a:endParaRPr lang="en-IN" dirty="0"/>
          </a:p>
        </p:txBody>
      </p:sp>
    </p:spTree>
    <p:extLst>
      <p:ext uri="{BB962C8B-B14F-4D97-AF65-F5344CB8AC3E}">
        <p14:creationId xmlns:p14="http://schemas.microsoft.com/office/powerpoint/2010/main" val="3100539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0D85-2022-45B7-88B0-7AAEA7D8948B}"/>
              </a:ext>
            </a:extLst>
          </p:cNvPr>
          <p:cNvSpPr>
            <a:spLocks noGrp="1"/>
          </p:cNvSpPr>
          <p:nvPr>
            <p:ph type="title"/>
          </p:nvPr>
        </p:nvSpPr>
        <p:spPr/>
        <p:txBody>
          <a:bodyPr/>
          <a:lstStyle/>
          <a:p>
            <a:r>
              <a:rPr lang="en-IN" dirty="0"/>
              <a:t>PASSIVE COOLING</a:t>
            </a:r>
          </a:p>
        </p:txBody>
      </p:sp>
      <p:pic>
        <p:nvPicPr>
          <p:cNvPr id="5" name="Content Placeholder 4">
            <a:extLst>
              <a:ext uri="{FF2B5EF4-FFF2-40B4-BE49-F238E27FC236}">
                <a16:creationId xmlns:a16="http://schemas.microsoft.com/office/drawing/2014/main" id="{04A67516-1B3D-49AD-A7A4-44EE213ABC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2182" y="1935921"/>
            <a:ext cx="9889948" cy="4425122"/>
          </a:xfrm>
        </p:spPr>
      </p:pic>
    </p:spTree>
    <p:extLst>
      <p:ext uri="{BB962C8B-B14F-4D97-AF65-F5344CB8AC3E}">
        <p14:creationId xmlns:p14="http://schemas.microsoft.com/office/powerpoint/2010/main" val="1194356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B8FE-790E-444D-B04C-9036F0B7022D}"/>
              </a:ext>
            </a:extLst>
          </p:cNvPr>
          <p:cNvSpPr>
            <a:spLocks noGrp="1"/>
          </p:cNvSpPr>
          <p:nvPr>
            <p:ph type="title"/>
          </p:nvPr>
        </p:nvSpPr>
        <p:spPr/>
        <p:txBody>
          <a:bodyPr/>
          <a:lstStyle/>
          <a:p>
            <a:r>
              <a:rPr lang="en-IN" dirty="0"/>
              <a:t> passive Lighting </a:t>
            </a:r>
          </a:p>
        </p:txBody>
      </p:sp>
      <p:sp>
        <p:nvSpPr>
          <p:cNvPr id="3" name="Content Placeholder 2">
            <a:extLst>
              <a:ext uri="{FF2B5EF4-FFF2-40B4-BE49-F238E27FC236}">
                <a16:creationId xmlns:a16="http://schemas.microsoft.com/office/drawing/2014/main" id="{4F743047-49E7-46F3-9DEF-49AD527A1163}"/>
              </a:ext>
            </a:extLst>
          </p:cNvPr>
          <p:cNvSpPr>
            <a:spLocks noGrp="1"/>
          </p:cNvSpPr>
          <p:nvPr>
            <p:ph idx="1"/>
          </p:nvPr>
        </p:nvSpPr>
        <p:spPr/>
        <p:txBody>
          <a:bodyPr/>
          <a:lstStyle/>
          <a:p>
            <a:pPr algn="just"/>
            <a:r>
              <a:rPr lang="en-US" dirty="0">
                <a:solidFill>
                  <a:srgbClr val="FFC000"/>
                </a:solidFill>
              </a:rPr>
              <a:t>Installing skylights</a:t>
            </a:r>
            <a:r>
              <a:rPr lang="en-US" dirty="0"/>
              <a:t>, highly-placed </a:t>
            </a:r>
            <a:r>
              <a:rPr lang="en-US" dirty="0">
                <a:solidFill>
                  <a:srgbClr val="FFC000"/>
                </a:solidFill>
              </a:rPr>
              <a:t>clerestory windows</a:t>
            </a:r>
            <a:r>
              <a:rPr lang="en-US" dirty="0"/>
              <a:t>, and/or </a:t>
            </a:r>
            <a:r>
              <a:rPr lang="en-US" dirty="0">
                <a:solidFill>
                  <a:srgbClr val="FFC000"/>
                </a:solidFill>
              </a:rPr>
              <a:t>solar tubes </a:t>
            </a:r>
            <a:r>
              <a:rPr lang="en-US" dirty="0"/>
              <a:t>(also known as </a:t>
            </a:r>
            <a:r>
              <a:rPr lang="en-US" dirty="0">
                <a:solidFill>
                  <a:srgbClr val="FFC000"/>
                </a:solidFill>
              </a:rPr>
              <a:t>light tubes</a:t>
            </a:r>
            <a:r>
              <a:rPr lang="en-US" dirty="0"/>
              <a:t>) to help </a:t>
            </a:r>
            <a:r>
              <a:rPr lang="en-US" dirty="0">
                <a:solidFill>
                  <a:srgbClr val="FFC000"/>
                </a:solidFill>
              </a:rPr>
              <a:t>illuminate naturally darker rooms</a:t>
            </a:r>
            <a:r>
              <a:rPr lang="en-US" dirty="0"/>
              <a:t>.</a:t>
            </a:r>
          </a:p>
          <a:p>
            <a:pPr algn="just"/>
            <a:r>
              <a:rPr lang="en-US" dirty="0"/>
              <a:t>Incorporating reflective surfaces like </a:t>
            </a:r>
            <a:r>
              <a:rPr lang="en-US" dirty="0">
                <a:solidFill>
                  <a:srgbClr val="FFC000"/>
                </a:solidFill>
              </a:rPr>
              <a:t>light shelves</a:t>
            </a:r>
            <a:r>
              <a:rPr lang="en-US" dirty="0"/>
              <a:t>, which help reflect sunlight coming in through a window up toward the ceiling.</a:t>
            </a:r>
          </a:p>
          <a:p>
            <a:pPr algn="just"/>
            <a:endParaRPr lang="en-IN" dirty="0"/>
          </a:p>
        </p:txBody>
      </p:sp>
      <p:pic>
        <p:nvPicPr>
          <p:cNvPr id="5" name="Picture 4">
            <a:extLst>
              <a:ext uri="{FF2B5EF4-FFF2-40B4-BE49-F238E27FC236}">
                <a16:creationId xmlns:a16="http://schemas.microsoft.com/office/drawing/2014/main" id="{7416ACCD-FFAF-4F74-AE8A-7C18F61A9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135" y="3634409"/>
            <a:ext cx="3683000" cy="3048000"/>
          </a:xfrm>
          <a:prstGeom prst="rect">
            <a:avLst/>
          </a:prstGeom>
        </p:spPr>
      </p:pic>
      <p:pic>
        <p:nvPicPr>
          <p:cNvPr id="7" name="Picture 6">
            <a:extLst>
              <a:ext uri="{FF2B5EF4-FFF2-40B4-BE49-F238E27FC236}">
                <a16:creationId xmlns:a16="http://schemas.microsoft.com/office/drawing/2014/main" id="{C13A353E-1DAA-4B21-A01E-637DEECD5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067" y="3932859"/>
            <a:ext cx="4452593" cy="2749550"/>
          </a:xfrm>
          <a:prstGeom prst="rect">
            <a:avLst/>
          </a:prstGeom>
        </p:spPr>
      </p:pic>
    </p:spTree>
    <p:extLst>
      <p:ext uri="{BB962C8B-B14F-4D97-AF65-F5344CB8AC3E}">
        <p14:creationId xmlns:p14="http://schemas.microsoft.com/office/powerpoint/2010/main" val="140949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F4EA-43C9-4C67-8667-12656E5B2C99}"/>
              </a:ext>
            </a:extLst>
          </p:cNvPr>
          <p:cNvSpPr>
            <a:spLocks noGrp="1"/>
          </p:cNvSpPr>
          <p:nvPr>
            <p:ph type="title"/>
          </p:nvPr>
        </p:nvSpPr>
        <p:spPr>
          <a:xfrm>
            <a:off x="913795" y="64616"/>
            <a:ext cx="10353761" cy="1326321"/>
          </a:xfrm>
        </p:spPr>
        <p:txBody>
          <a:bodyPr/>
          <a:lstStyle/>
          <a:p>
            <a:r>
              <a:rPr lang="en-IN" dirty="0"/>
              <a:t> passive Lighting </a:t>
            </a:r>
          </a:p>
        </p:txBody>
      </p:sp>
      <p:pic>
        <p:nvPicPr>
          <p:cNvPr id="4" name="Picture 3">
            <a:extLst>
              <a:ext uri="{FF2B5EF4-FFF2-40B4-BE49-F238E27FC236}">
                <a16:creationId xmlns:a16="http://schemas.microsoft.com/office/drawing/2014/main" id="{0FEDA036-2DA1-4A4A-BE8E-638CF5502656}"/>
              </a:ext>
            </a:extLst>
          </p:cNvPr>
          <p:cNvPicPr>
            <a:picLocks noChangeAspect="1"/>
          </p:cNvPicPr>
          <p:nvPr/>
        </p:nvPicPr>
        <p:blipFill>
          <a:blip r:embed="rId2"/>
          <a:stretch>
            <a:fillRect/>
          </a:stretch>
        </p:blipFill>
        <p:spPr>
          <a:xfrm>
            <a:off x="612205" y="1231359"/>
            <a:ext cx="3711318" cy="2675957"/>
          </a:xfrm>
          <a:prstGeom prst="rect">
            <a:avLst/>
          </a:prstGeom>
        </p:spPr>
      </p:pic>
      <p:pic>
        <p:nvPicPr>
          <p:cNvPr id="5" name="Picture 4">
            <a:extLst>
              <a:ext uri="{FF2B5EF4-FFF2-40B4-BE49-F238E27FC236}">
                <a16:creationId xmlns:a16="http://schemas.microsoft.com/office/drawing/2014/main" id="{C1BD3D2B-9929-4962-B2E2-B1EDBCAD5D64}"/>
              </a:ext>
            </a:extLst>
          </p:cNvPr>
          <p:cNvPicPr>
            <a:picLocks noChangeAspect="1"/>
          </p:cNvPicPr>
          <p:nvPr/>
        </p:nvPicPr>
        <p:blipFill>
          <a:blip r:embed="rId3"/>
          <a:stretch>
            <a:fillRect/>
          </a:stretch>
        </p:blipFill>
        <p:spPr>
          <a:xfrm>
            <a:off x="7957221" y="1231355"/>
            <a:ext cx="3607904" cy="2675957"/>
          </a:xfrm>
          <a:prstGeom prst="rect">
            <a:avLst/>
          </a:prstGeom>
        </p:spPr>
      </p:pic>
      <p:pic>
        <p:nvPicPr>
          <p:cNvPr id="6" name="Picture 5">
            <a:extLst>
              <a:ext uri="{FF2B5EF4-FFF2-40B4-BE49-F238E27FC236}">
                <a16:creationId xmlns:a16="http://schemas.microsoft.com/office/drawing/2014/main" id="{4DDC87E7-F0E1-4514-8902-77D780CFD9AE}"/>
              </a:ext>
            </a:extLst>
          </p:cNvPr>
          <p:cNvPicPr>
            <a:picLocks noChangeAspect="1"/>
          </p:cNvPicPr>
          <p:nvPr/>
        </p:nvPicPr>
        <p:blipFill>
          <a:blip r:embed="rId4"/>
          <a:stretch>
            <a:fillRect/>
          </a:stretch>
        </p:blipFill>
        <p:spPr>
          <a:xfrm>
            <a:off x="4323523" y="1231356"/>
            <a:ext cx="3629676" cy="2675957"/>
          </a:xfrm>
          <a:prstGeom prst="rect">
            <a:avLst/>
          </a:prstGeom>
        </p:spPr>
      </p:pic>
      <p:pic>
        <p:nvPicPr>
          <p:cNvPr id="7" name="Picture 6">
            <a:extLst>
              <a:ext uri="{FF2B5EF4-FFF2-40B4-BE49-F238E27FC236}">
                <a16:creationId xmlns:a16="http://schemas.microsoft.com/office/drawing/2014/main" id="{15DA7F00-E009-41E4-85B9-215678C0222A}"/>
              </a:ext>
            </a:extLst>
          </p:cNvPr>
          <p:cNvPicPr>
            <a:picLocks noChangeAspect="1"/>
          </p:cNvPicPr>
          <p:nvPr/>
        </p:nvPicPr>
        <p:blipFill>
          <a:blip r:embed="rId5"/>
          <a:stretch>
            <a:fillRect/>
          </a:stretch>
        </p:blipFill>
        <p:spPr>
          <a:xfrm>
            <a:off x="612205" y="4442790"/>
            <a:ext cx="10952920" cy="1932597"/>
          </a:xfrm>
          <a:prstGeom prst="rect">
            <a:avLst/>
          </a:prstGeom>
        </p:spPr>
      </p:pic>
      <p:sp>
        <p:nvSpPr>
          <p:cNvPr id="8" name="TextBox 7">
            <a:extLst>
              <a:ext uri="{FF2B5EF4-FFF2-40B4-BE49-F238E27FC236}">
                <a16:creationId xmlns:a16="http://schemas.microsoft.com/office/drawing/2014/main" id="{CDAB0C25-91C5-4E67-B611-E92916E85520}"/>
              </a:ext>
            </a:extLst>
          </p:cNvPr>
          <p:cNvSpPr txBox="1"/>
          <p:nvPr/>
        </p:nvSpPr>
        <p:spPr>
          <a:xfrm>
            <a:off x="1609535" y="3959603"/>
            <a:ext cx="2922709" cy="369332"/>
          </a:xfrm>
          <a:prstGeom prst="rect">
            <a:avLst/>
          </a:prstGeom>
          <a:noFill/>
        </p:spPr>
        <p:txBody>
          <a:bodyPr wrap="square" rtlCol="0">
            <a:spAutoFit/>
          </a:bodyPr>
          <a:lstStyle/>
          <a:p>
            <a:r>
              <a:rPr lang="en-IN" dirty="0"/>
              <a:t>SKY LIGHTS</a:t>
            </a:r>
          </a:p>
        </p:txBody>
      </p:sp>
      <p:sp>
        <p:nvSpPr>
          <p:cNvPr id="9" name="TextBox 8">
            <a:extLst>
              <a:ext uri="{FF2B5EF4-FFF2-40B4-BE49-F238E27FC236}">
                <a16:creationId xmlns:a16="http://schemas.microsoft.com/office/drawing/2014/main" id="{CD3021E5-7045-44F5-A182-E2B9E7229473}"/>
              </a:ext>
            </a:extLst>
          </p:cNvPr>
          <p:cNvSpPr txBox="1"/>
          <p:nvPr/>
        </p:nvSpPr>
        <p:spPr>
          <a:xfrm>
            <a:off x="5280389" y="3965361"/>
            <a:ext cx="2922709" cy="369332"/>
          </a:xfrm>
          <a:prstGeom prst="rect">
            <a:avLst/>
          </a:prstGeom>
          <a:noFill/>
        </p:spPr>
        <p:txBody>
          <a:bodyPr wrap="square" rtlCol="0">
            <a:spAutoFit/>
          </a:bodyPr>
          <a:lstStyle/>
          <a:p>
            <a:r>
              <a:rPr lang="en-IN" dirty="0"/>
              <a:t>CLERSTOREY</a:t>
            </a:r>
          </a:p>
        </p:txBody>
      </p:sp>
      <p:sp>
        <p:nvSpPr>
          <p:cNvPr id="10" name="TextBox 9">
            <a:extLst>
              <a:ext uri="{FF2B5EF4-FFF2-40B4-BE49-F238E27FC236}">
                <a16:creationId xmlns:a16="http://schemas.microsoft.com/office/drawing/2014/main" id="{9F8238B5-B002-43AB-8448-7BA107B97DD4}"/>
              </a:ext>
            </a:extLst>
          </p:cNvPr>
          <p:cNvSpPr txBox="1"/>
          <p:nvPr/>
        </p:nvSpPr>
        <p:spPr>
          <a:xfrm>
            <a:off x="8642416" y="3959603"/>
            <a:ext cx="2922709" cy="369332"/>
          </a:xfrm>
          <a:prstGeom prst="rect">
            <a:avLst/>
          </a:prstGeom>
          <a:noFill/>
        </p:spPr>
        <p:txBody>
          <a:bodyPr wrap="square" rtlCol="0">
            <a:spAutoFit/>
          </a:bodyPr>
          <a:lstStyle/>
          <a:p>
            <a:r>
              <a:rPr lang="en-IN" dirty="0"/>
              <a:t>MONITOR LIGHTING</a:t>
            </a:r>
          </a:p>
        </p:txBody>
      </p:sp>
      <p:sp>
        <p:nvSpPr>
          <p:cNvPr id="11" name="TextBox 10">
            <a:extLst>
              <a:ext uri="{FF2B5EF4-FFF2-40B4-BE49-F238E27FC236}">
                <a16:creationId xmlns:a16="http://schemas.microsoft.com/office/drawing/2014/main" id="{D92712C6-CA13-4CC0-9575-C19DAFCBDA40}"/>
              </a:ext>
            </a:extLst>
          </p:cNvPr>
          <p:cNvSpPr txBox="1"/>
          <p:nvPr/>
        </p:nvSpPr>
        <p:spPr>
          <a:xfrm>
            <a:off x="4862942" y="6408578"/>
            <a:ext cx="2922709" cy="369332"/>
          </a:xfrm>
          <a:prstGeom prst="rect">
            <a:avLst/>
          </a:prstGeom>
          <a:noFill/>
        </p:spPr>
        <p:txBody>
          <a:bodyPr wrap="square" rtlCol="0">
            <a:spAutoFit/>
          </a:bodyPr>
          <a:lstStyle/>
          <a:p>
            <a:r>
              <a:rPr lang="en-IN" dirty="0"/>
              <a:t>SAW TOOTH LIGHTING</a:t>
            </a:r>
          </a:p>
        </p:txBody>
      </p:sp>
    </p:spTree>
    <p:extLst>
      <p:ext uri="{BB962C8B-B14F-4D97-AF65-F5344CB8AC3E}">
        <p14:creationId xmlns:p14="http://schemas.microsoft.com/office/powerpoint/2010/main" val="2954970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CBBE-10E8-4786-94E6-C2145B60185C}"/>
              </a:ext>
            </a:extLst>
          </p:cNvPr>
          <p:cNvSpPr>
            <a:spLocks noGrp="1"/>
          </p:cNvSpPr>
          <p:nvPr>
            <p:ph type="title"/>
          </p:nvPr>
        </p:nvSpPr>
        <p:spPr>
          <a:xfrm>
            <a:off x="913795" y="6619"/>
            <a:ext cx="10353761" cy="1326321"/>
          </a:xfrm>
        </p:spPr>
        <p:txBody>
          <a:bodyPr/>
          <a:lstStyle/>
          <a:p>
            <a:r>
              <a:rPr lang="en-IN" dirty="0"/>
              <a:t> passive Lighting </a:t>
            </a:r>
          </a:p>
        </p:txBody>
      </p:sp>
      <p:pic>
        <p:nvPicPr>
          <p:cNvPr id="6" name="Picture 5">
            <a:extLst>
              <a:ext uri="{FF2B5EF4-FFF2-40B4-BE49-F238E27FC236}">
                <a16:creationId xmlns:a16="http://schemas.microsoft.com/office/drawing/2014/main" id="{97814CC7-F602-49B5-8ADB-65B3A5BC5886}"/>
              </a:ext>
            </a:extLst>
          </p:cNvPr>
          <p:cNvPicPr>
            <a:picLocks noChangeAspect="1"/>
          </p:cNvPicPr>
          <p:nvPr/>
        </p:nvPicPr>
        <p:blipFill>
          <a:blip r:embed="rId2"/>
          <a:stretch>
            <a:fillRect/>
          </a:stretch>
        </p:blipFill>
        <p:spPr>
          <a:xfrm>
            <a:off x="913794" y="3617842"/>
            <a:ext cx="6929888" cy="2683567"/>
          </a:xfrm>
          <a:prstGeom prst="rect">
            <a:avLst/>
          </a:prstGeom>
        </p:spPr>
      </p:pic>
      <p:pic>
        <p:nvPicPr>
          <p:cNvPr id="7" name="Picture 6">
            <a:extLst>
              <a:ext uri="{FF2B5EF4-FFF2-40B4-BE49-F238E27FC236}">
                <a16:creationId xmlns:a16="http://schemas.microsoft.com/office/drawing/2014/main" id="{69F9DAA3-804C-4F81-BE80-E3CFBEF2EA8B}"/>
              </a:ext>
            </a:extLst>
          </p:cNvPr>
          <p:cNvPicPr>
            <a:picLocks noChangeAspect="1"/>
          </p:cNvPicPr>
          <p:nvPr/>
        </p:nvPicPr>
        <p:blipFill>
          <a:blip r:embed="rId3"/>
          <a:stretch>
            <a:fillRect/>
          </a:stretch>
        </p:blipFill>
        <p:spPr>
          <a:xfrm>
            <a:off x="4682433" y="1123120"/>
            <a:ext cx="3161249" cy="2494721"/>
          </a:xfrm>
          <a:prstGeom prst="rect">
            <a:avLst/>
          </a:prstGeom>
        </p:spPr>
      </p:pic>
      <p:pic>
        <p:nvPicPr>
          <p:cNvPr id="8" name="Picture 7">
            <a:extLst>
              <a:ext uri="{FF2B5EF4-FFF2-40B4-BE49-F238E27FC236}">
                <a16:creationId xmlns:a16="http://schemas.microsoft.com/office/drawing/2014/main" id="{BED9930D-2B5A-429B-802E-D31A8C9E6194}"/>
              </a:ext>
            </a:extLst>
          </p:cNvPr>
          <p:cNvPicPr>
            <a:picLocks noChangeAspect="1"/>
          </p:cNvPicPr>
          <p:nvPr/>
        </p:nvPicPr>
        <p:blipFill>
          <a:blip r:embed="rId4"/>
          <a:stretch>
            <a:fillRect/>
          </a:stretch>
        </p:blipFill>
        <p:spPr>
          <a:xfrm>
            <a:off x="924444" y="1123120"/>
            <a:ext cx="3717234" cy="2494721"/>
          </a:xfrm>
          <a:prstGeom prst="rect">
            <a:avLst/>
          </a:prstGeom>
        </p:spPr>
      </p:pic>
      <p:pic>
        <p:nvPicPr>
          <p:cNvPr id="9" name="Content Placeholder 8">
            <a:extLst>
              <a:ext uri="{FF2B5EF4-FFF2-40B4-BE49-F238E27FC236}">
                <a16:creationId xmlns:a16="http://schemas.microsoft.com/office/drawing/2014/main" id="{C782849E-5F2A-4B90-B54F-34E239B6B216}"/>
              </a:ext>
            </a:extLst>
          </p:cNvPr>
          <p:cNvPicPr>
            <a:picLocks noGrp="1" noChangeAspect="1"/>
          </p:cNvPicPr>
          <p:nvPr>
            <p:ph idx="1"/>
          </p:nvPr>
        </p:nvPicPr>
        <p:blipFill>
          <a:blip r:embed="rId5"/>
          <a:stretch>
            <a:fillRect/>
          </a:stretch>
        </p:blipFill>
        <p:spPr>
          <a:xfrm>
            <a:off x="7792278" y="1123121"/>
            <a:ext cx="3578087" cy="5225694"/>
          </a:xfrm>
          <a:prstGeom prst="rect">
            <a:avLst/>
          </a:prstGeom>
        </p:spPr>
      </p:pic>
      <p:sp>
        <p:nvSpPr>
          <p:cNvPr id="10" name="TextBox 9">
            <a:extLst>
              <a:ext uri="{FF2B5EF4-FFF2-40B4-BE49-F238E27FC236}">
                <a16:creationId xmlns:a16="http://schemas.microsoft.com/office/drawing/2014/main" id="{52E8C5C2-651B-4B88-8BD3-E56FC9FC5C90}"/>
              </a:ext>
            </a:extLst>
          </p:cNvPr>
          <p:cNvSpPr txBox="1"/>
          <p:nvPr/>
        </p:nvSpPr>
        <p:spPr>
          <a:xfrm>
            <a:off x="3340348" y="6348815"/>
            <a:ext cx="2922709" cy="369332"/>
          </a:xfrm>
          <a:prstGeom prst="rect">
            <a:avLst/>
          </a:prstGeom>
          <a:noFill/>
        </p:spPr>
        <p:txBody>
          <a:bodyPr wrap="square" rtlCol="0">
            <a:spAutoFit/>
          </a:bodyPr>
          <a:lstStyle/>
          <a:p>
            <a:r>
              <a:rPr lang="en-IN" dirty="0"/>
              <a:t>SOLAR/LIGHT TUBES</a:t>
            </a:r>
          </a:p>
        </p:txBody>
      </p:sp>
      <p:sp>
        <p:nvSpPr>
          <p:cNvPr id="11" name="TextBox 10">
            <a:extLst>
              <a:ext uri="{FF2B5EF4-FFF2-40B4-BE49-F238E27FC236}">
                <a16:creationId xmlns:a16="http://schemas.microsoft.com/office/drawing/2014/main" id="{8D1F2E1A-698C-4A6A-9672-BA5D723DD6C5}"/>
              </a:ext>
            </a:extLst>
          </p:cNvPr>
          <p:cNvSpPr txBox="1"/>
          <p:nvPr/>
        </p:nvSpPr>
        <p:spPr>
          <a:xfrm>
            <a:off x="8636499" y="6338876"/>
            <a:ext cx="2922709" cy="369332"/>
          </a:xfrm>
          <a:prstGeom prst="rect">
            <a:avLst/>
          </a:prstGeom>
          <a:noFill/>
        </p:spPr>
        <p:txBody>
          <a:bodyPr wrap="square" rtlCol="0">
            <a:spAutoFit/>
          </a:bodyPr>
          <a:lstStyle/>
          <a:p>
            <a:r>
              <a:rPr lang="en-IN" dirty="0"/>
              <a:t>LIGHT SHELVES</a:t>
            </a:r>
          </a:p>
        </p:txBody>
      </p:sp>
    </p:spTree>
    <p:extLst>
      <p:ext uri="{BB962C8B-B14F-4D97-AF65-F5344CB8AC3E}">
        <p14:creationId xmlns:p14="http://schemas.microsoft.com/office/powerpoint/2010/main" val="2326981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2906-17A7-4C0C-9924-6DC961815202}"/>
              </a:ext>
            </a:extLst>
          </p:cNvPr>
          <p:cNvSpPr>
            <a:spLocks noGrp="1"/>
          </p:cNvSpPr>
          <p:nvPr>
            <p:ph type="title"/>
          </p:nvPr>
        </p:nvSpPr>
        <p:spPr>
          <a:xfrm>
            <a:off x="913795" y="403639"/>
            <a:ext cx="10353761" cy="1326321"/>
          </a:xfrm>
        </p:spPr>
        <p:txBody>
          <a:bodyPr/>
          <a:lstStyle/>
          <a:p>
            <a:r>
              <a:rPr lang="en-IN" dirty="0"/>
              <a:t> passive Lighting </a:t>
            </a:r>
          </a:p>
        </p:txBody>
      </p:sp>
      <p:sp>
        <p:nvSpPr>
          <p:cNvPr id="3" name="Content Placeholder 2">
            <a:extLst>
              <a:ext uri="{FF2B5EF4-FFF2-40B4-BE49-F238E27FC236}">
                <a16:creationId xmlns:a16="http://schemas.microsoft.com/office/drawing/2014/main" id="{FDC71EDF-7946-4563-8E7B-B3C629F44445}"/>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9B616196-4825-4EBF-9D9C-2E41C3DF1967}"/>
              </a:ext>
            </a:extLst>
          </p:cNvPr>
          <p:cNvPicPr>
            <a:picLocks noChangeAspect="1"/>
          </p:cNvPicPr>
          <p:nvPr/>
        </p:nvPicPr>
        <p:blipFill>
          <a:blip r:embed="rId2"/>
          <a:stretch>
            <a:fillRect/>
          </a:stretch>
        </p:blipFill>
        <p:spPr>
          <a:xfrm>
            <a:off x="805173" y="1935921"/>
            <a:ext cx="10614887" cy="4312479"/>
          </a:xfrm>
          <a:prstGeom prst="rect">
            <a:avLst/>
          </a:prstGeom>
        </p:spPr>
      </p:pic>
    </p:spTree>
    <p:extLst>
      <p:ext uri="{BB962C8B-B14F-4D97-AF65-F5344CB8AC3E}">
        <p14:creationId xmlns:p14="http://schemas.microsoft.com/office/powerpoint/2010/main" val="1094822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0D83-0838-4B7A-A52E-AB97011AEC4B}"/>
              </a:ext>
            </a:extLst>
          </p:cNvPr>
          <p:cNvSpPr>
            <a:spLocks noGrp="1"/>
          </p:cNvSpPr>
          <p:nvPr>
            <p:ph type="title"/>
          </p:nvPr>
        </p:nvSpPr>
        <p:spPr/>
        <p:txBody>
          <a:bodyPr/>
          <a:lstStyle/>
          <a:p>
            <a:r>
              <a:rPr lang="en-IN" dirty="0"/>
              <a:t>NATURAL VENTILATION</a:t>
            </a:r>
          </a:p>
        </p:txBody>
      </p:sp>
      <p:sp>
        <p:nvSpPr>
          <p:cNvPr id="3" name="Content Placeholder 2">
            <a:extLst>
              <a:ext uri="{FF2B5EF4-FFF2-40B4-BE49-F238E27FC236}">
                <a16:creationId xmlns:a16="http://schemas.microsoft.com/office/drawing/2014/main" id="{14C49F8B-86CD-46DE-A54F-5E8CCB35AAFE}"/>
              </a:ext>
            </a:extLst>
          </p:cNvPr>
          <p:cNvSpPr>
            <a:spLocks noGrp="1"/>
          </p:cNvSpPr>
          <p:nvPr>
            <p:ph idx="1"/>
          </p:nvPr>
        </p:nvSpPr>
        <p:spPr/>
        <p:txBody>
          <a:bodyPr/>
          <a:lstStyle/>
          <a:p>
            <a:pPr algn="just"/>
            <a:r>
              <a:rPr lang="en-US" dirty="0"/>
              <a:t>Natural ventilation is the process of </a:t>
            </a:r>
            <a:r>
              <a:rPr lang="en-US" dirty="0">
                <a:solidFill>
                  <a:srgbClr val="FFC000"/>
                </a:solidFill>
              </a:rPr>
              <a:t>supplying and removing air through</a:t>
            </a:r>
            <a:r>
              <a:rPr lang="en-US" dirty="0"/>
              <a:t> a space by natural means it can be achieved with </a:t>
            </a:r>
            <a:r>
              <a:rPr lang="en-US" dirty="0">
                <a:solidFill>
                  <a:srgbClr val="FFC000"/>
                </a:solidFill>
              </a:rPr>
              <a:t>openable windows or trickle vents</a:t>
            </a:r>
            <a:r>
              <a:rPr lang="en-US" dirty="0"/>
              <a:t>.</a:t>
            </a:r>
          </a:p>
          <a:p>
            <a:pPr algn="just"/>
            <a:r>
              <a:rPr lang="en-US" dirty="0"/>
              <a:t>Outdoor breezes create air movement through the house interior by the </a:t>
            </a:r>
            <a:r>
              <a:rPr lang="en-US" dirty="0">
                <a:solidFill>
                  <a:srgbClr val="FFC000"/>
                </a:solidFill>
              </a:rPr>
              <a:t>'push pull' effect</a:t>
            </a:r>
            <a:r>
              <a:rPr lang="en-US" dirty="0"/>
              <a:t> of </a:t>
            </a:r>
            <a:r>
              <a:rPr lang="en-US" dirty="0">
                <a:solidFill>
                  <a:srgbClr val="FFC000"/>
                </a:solidFill>
              </a:rPr>
              <a:t>positive air pressure on the windward side</a:t>
            </a:r>
            <a:r>
              <a:rPr lang="en-US" dirty="0"/>
              <a:t> and </a:t>
            </a:r>
            <a:r>
              <a:rPr lang="en-US" dirty="0">
                <a:solidFill>
                  <a:srgbClr val="FFC000"/>
                </a:solidFill>
              </a:rPr>
              <a:t>negative pressure </a:t>
            </a:r>
            <a:r>
              <a:rPr lang="en-US" dirty="0"/>
              <a:t>(suction) </a:t>
            </a:r>
            <a:r>
              <a:rPr lang="en-US" dirty="0">
                <a:solidFill>
                  <a:srgbClr val="FFC000"/>
                </a:solidFill>
              </a:rPr>
              <a:t>on the leeward side</a:t>
            </a:r>
            <a:r>
              <a:rPr lang="en-US" dirty="0"/>
              <a:t>.</a:t>
            </a:r>
          </a:p>
          <a:p>
            <a:pPr algn="just"/>
            <a:r>
              <a:rPr lang="en-US" dirty="0"/>
              <a:t>The </a:t>
            </a:r>
            <a:r>
              <a:rPr lang="en-US" dirty="0">
                <a:solidFill>
                  <a:srgbClr val="FFC000"/>
                </a:solidFill>
              </a:rPr>
              <a:t>windows</a:t>
            </a:r>
            <a:r>
              <a:rPr lang="en-US" dirty="0"/>
              <a:t>, play a dominant role in </a:t>
            </a:r>
            <a:r>
              <a:rPr lang="en-US" dirty="0">
                <a:solidFill>
                  <a:srgbClr val="FFC000"/>
                </a:solidFill>
              </a:rPr>
              <a:t>inducing indoor ventilation due to wind forces</a:t>
            </a:r>
            <a:r>
              <a:rPr lang="en-US" dirty="0"/>
              <a:t>. </a:t>
            </a:r>
            <a:endParaRPr lang="en-IN" dirty="0"/>
          </a:p>
        </p:txBody>
      </p:sp>
    </p:spTree>
    <p:extLst>
      <p:ext uri="{BB962C8B-B14F-4D97-AF65-F5344CB8AC3E}">
        <p14:creationId xmlns:p14="http://schemas.microsoft.com/office/powerpoint/2010/main" val="2244709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954A-196C-4811-BF65-0C7D20A493FD}"/>
              </a:ext>
            </a:extLst>
          </p:cNvPr>
          <p:cNvSpPr>
            <a:spLocks noGrp="1"/>
          </p:cNvSpPr>
          <p:nvPr>
            <p:ph type="title"/>
          </p:nvPr>
        </p:nvSpPr>
        <p:spPr/>
        <p:txBody>
          <a:bodyPr/>
          <a:lstStyle/>
          <a:p>
            <a:r>
              <a:rPr lang="en-US" dirty="0"/>
              <a:t>DIFFERENT TECHNIQUES ARE USED TO ACHIEVE NATURAL VENTILATION</a:t>
            </a:r>
            <a:endParaRPr lang="en-IN" dirty="0"/>
          </a:p>
        </p:txBody>
      </p:sp>
      <p:sp>
        <p:nvSpPr>
          <p:cNvPr id="3" name="Content Placeholder 2">
            <a:extLst>
              <a:ext uri="{FF2B5EF4-FFF2-40B4-BE49-F238E27FC236}">
                <a16:creationId xmlns:a16="http://schemas.microsoft.com/office/drawing/2014/main" id="{2BA649CC-05AF-428A-979A-2B1678D441E0}"/>
              </a:ext>
            </a:extLst>
          </p:cNvPr>
          <p:cNvSpPr>
            <a:spLocks noGrp="1"/>
          </p:cNvSpPr>
          <p:nvPr>
            <p:ph idx="1"/>
          </p:nvPr>
        </p:nvSpPr>
        <p:spPr/>
        <p:txBody>
          <a:bodyPr>
            <a:normAutofit/>
          </a:bodyPr>
          <a:lstStyle/>
          <a:p>
            <a:pPr algn="just"/>
            <a:r>
              <a:rPr lang="en-US" dirty="0">
                <a:solidFill>
                  <a:srgbClr val="FFC000"/>
                </a:solidFill>
              </a:rPr>
              <a:t>WIND TOWER </a:t>
            </a:r>
            <a:r>
              <a:rPr lang="en-US" dirty="0"/>
              <a:t>:  In a wind tower, the hot air enters the tower through the openings, gets cooled, and thus becomes heavier and sinks down. The tower walls absorb heat during daytime and release it at night, warming the cool night air in the tower. </a:t>
            </a:r>
          </a:p>
          <a:p>
            <a:pPr algn="just"/>
            <a:r>
              <a:rPr lang="en-US" dirty="0">
                <a:solidFill>
                  <a:srgbClr val="FFC000"/>
                </a:solidFill>
              </a:rPr>
              <a:t>COURTYARD EFFECT </a:t>
            </a:r>
            <a:r>
              <a:rPr lang="en-US" dirty="0"/>
              <a:t>: Due to incident solar radiation in a courtyard, the air gets warmer and rises. Cool air from the ground level flows through the louvered openings of rooms surrounding a courtyard, thus producing air flow. At night, the warm roof surfaces get cooled by convection and radiation. </a:t>
            </a:r>
          </a:p>
          <a:p>
            <a:pPr algn="just"/>
            <a:r>
              <a:rPr lang="en-US" dirty="0">
                <a:solidFill>
                  <a:srgbClr val="92D050"/>
                </a:solidFill>
              </a:rPr>
              <a:t>STACK EFFECT </a:t>
            </a:r>
            <a:r>
              <a:rPr lang="en-US" dirty="0"/>
              <a:t>: Pressure difference between the outside air and the air inside the building caused by difference in temperature</a:t>
            </a:r>
          </a:p>
          <a:p>
            <a:pPr algn="just"/>
            <a:endParaRPr lang="en-IN" dirty="0"/>
          </a:p>
        </p:txBody>
      </p:sp>
    </p:spTree>
    <p:extLst>
      <p:ext uri="{BB962C8B-B14F-4D97-AF65-F5344CB8AC3E}">
        <p14:creationId xmlns:p14="http://schemas.microsoft.com/office/powerpoint/2010/main" val="348340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669D-8442-43C2-8F68-DE026F6D9EB0}"/>
              </a:ext>
            </a:extLst>
          </p:cNvPr>
          <p:cNvSpPr>
            <a:spLocks noGrp="1"/>
          </p:cNvSpPr>
          <p:nvPr>
            <p:ph type="title"/>
          </p:nvPr>
        </p:nvSpPr>
        <p:spPr/>
        <p:txBody>
          <a:bodyPr/>
          <a:lstStyle/>
          <a:p>
            <a:r>
              <a:rPr lang="en-US" dirty="0">
                <a:solidFill>
                  <a:srgbClr val="FFC000"/>
                </a:solidFill>
              </a:rPr>
              <a:t>WIND TOWER</a:t>
            </a:r>
            <a:endParaRPr lang="en-IN" dirty="0"/>
          </a:p>
        </p:txBody>
      </p:sp>
      <p:pic>
        <p:nvPicPr>
          <p:cNvPr id="4" name="Content Placeholder 3">
            <a:extLst>
              <a:ext uri="{FF2B5EF4-FFF2-40B4-BE49-F238E27FC236}">
                <a16:creationId xmlns:a16="http://schemas.microsoft.com/office/drawing/2014/main" id="{36983AB0-9926-4508-9F85-A4ACE70D72B3}"/>
              </a:ext>
            </a:extLst>
          </p:cNvPr>
          <p:cNvPicPr>
            <a:picLocks noGrp="1" noChangeAspect="1"/>
          </p:cNvPicPr>
          <p:nvPr>
            <p:ph idx="1"/>
          </p:nvPr>
        </p:nvPicPr>
        <p:blipFill>
          <a:blip r:embed="rId2"/>
          <a:stretch>
            <a:fillRect/>
          </a:stretch>
        </p:blipFill>
        <p:spPr>
          <a:xfrm>
            <a:off x="1729408" y="2027583"/>
            <a:ext cx="8935279" cy="4681330"/>
          </a:xfrm>
          <a:prstGeom prst="rect">
            <a:avLst/>
          </a:prstGeom>
        </p:spPr>
      </p:pic>
    </p:spTree>
    <p:extLst>
      <p:ext uri="{BB962C8B-B14F-4D97-AF65-F5344CB8AC3E}">
        <p14:creationId xmlns:p14="http://schemas.microsoft.com/office/powerpoint/2010/main" val="1874767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AB0D-3C61-4E31-841B-1ED69772C20B}"/>
              </a:ext>
            </a:extLst>
          </p:cNvPr>
          <p:cNvSpPr>
            <a:spLocks noGrp="1"/>
          </p:cNvSpPr>
          <p:nvPr>
            <p:ph type="title"/>
          </p:nvPr>
        </p:nvSpPr>
        <p:spPr/>
        <p:txBody>
          <a:bodyPr/>
          <a:lstStyle/>
          <a:p>
            <a:r>
              <a:rPr lang="en-US" dirty="0">
                <a:solidFill>
                  <a:srgbClr val="FFC000"/>
                </a:solidFill>
              </a:rPr>
              <a:t>COURTYARD EFFECT</a:t>
            </a:r>
            <a:endParaRPr lang="en-IN" dirty="0"/>
          </a:p>
        </p:txBody>
      </p:sp>
      <p:pic>
        <p:nvPicPr>
          <p:cNvPr id="4" name="Content Placeholder 3">
            <a:extLst>
              <a:ext uri="{FF2B5EF4-FFF2-40B4-BE49-F238E27FC236}">
                <a16:creationId xmlns:a16="http://schemas.microsoft.com/office/drawing/2014/main" id="{529D67FC-6715-491E-98A2-DE69D573A3F5}"/>
              </a:ext>
            </a:extLst>
          </p:cNvPr>
          <p:cNvPicPr>
            <a:picLocks noGrp="1" noChangeAspect="1"/>
          </p:cNvPicPr>
          <p:nvPr>
            <p:ph idx="1"/>
          </p:nvPr>
        </p:nvPicPr>
        <p:blipFill>
          <a:blip r:embed="rId2"/>
          <a:stretch>
            <a:fillRect/>
          </a:stretch>
        </p:blipFill>
        <p:spPr>
          <a:xfrm>
            <a:off x="913795" y="2216425"/>
            <a:ext cx="5099379" cy="4194314"/>
          </a:xfrm>
          <a:prstGeom prst="rect">
            <a:avLst/>
          </a:prstGeom>
        </p:spPr>
      </p:pic>
      <p:pic>
        <p:nvPicPr>
          <p:cNvPr id="5" name="Picture 4">
            <a:extLst>
              <a:ext uri="{FF2B5EF4-FFF2-40B4-BE49-F238E27FC236}">
                <a16:creationId xmlns:a16="http://schemas.microsoft.com/office/drawing/2014/main" id="{85D9E8E3-3E42-4359-801B-F4ADA40D52C6}"/>
              </a:ext>
            </a:extLst>
          </p:cNvPr>
          <p:cNvPicPr>
            <a:picLocks noChangeAspect="1"/>
          </p:cNvPicPr>
          <p:nvPr/>
        </p:nvPicPr>
        <p:blipFill>
          <a:blip r:embed="rId3"/>
          <a:stretch>
            <a:fillRect/>
          </a:stretch>
        </p:blipFill>
        <p:spPr>
          <a:xfrm>
            <a:off x="6096000" y="2216426"/>
            <a:ext cx="5171556" cy="4194314"/>
          </a:xfrm>
          <a:prstGeom prst="rect">
            <a:avLst/>
          </a:prstGeom>
        </p:spPr>
      </p:pic>
    </p:spTree>
    <p:extLst>
      <p:ext uri="{BB962C8B-B14F-4D97-AF65-F5344CB8AC3E}">
        <p14:creationId xmlns:p14="http://schemas.microsoft.com/office/powerpoint/2010/main" val="1044519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372A-9DBD-414F-8372-864B4B80FB79}"/>
              </a:ext>
            </a:extLst>
          </p:cNvPr>
          <p:cNvSpPr>
            <a:spLocks noGrp="1"/>
          </p:cNvSpPr>
          <p:nvPr>
            <p:ph type="title"/>
          </p:nvPr>
        </p:nvSpPr>
        <p:spPr/>
        <p:txBody>
          <a:bodyPr/>
          <a:lstStyle/>
          <a:p>
            <a:r>
              <a:rPr lang="en-US" dirty="0">
                <a:solidFill>
                  <a:srgbClr val="92D050"/>
                </a:solidFill>
              </a:rPr>
              <a:t>STACK EFFECT</a:t>
            </a:r>
            <a:endParaRPr lang="en-IN" dirty="0"/>
          </a:p>
        </p:txBody>
      </p:sp>
      <p:pic>
        <p:nvPicPr>
          <p:cNvPr id="4" name="Content Placeholder 3">
            <a:extLst>
              <a:ext uri="{FF2B5EF4-FFF2-40B4-BE49-F238E27FC236}">
                <a16:creationId xmlns:a16="http://schemas.microsoft.com/office/drawing/2014/main" id="{BC971D41-8588-414F-BFFD-C4A5442BA075}"/>
              </a:ext>
            </a:extLst>
          </p:cNvPr>
          <p:cNvPicPr>
            <a:picLocks noGrp="1" noChangeAspect="1"/>
          </p:cNvPicPr>
          <p:nvPr>
            <p:ph idx="1"/>
          </p:nvPr>
        </p:nvPicPr>
        <p:blipFill>
          <a:blip r:embed="rId2"/>
          <a:stretch>
            <a:fillRect/>
          </a:stretch>
        </p:blipFill>
        <p:spPr>
          <a:xfrm>
            <a:off x="5377069" y="2007704"/>
            <a:ext cx="5890487" cy="4750904"/>
          </a:xfrm>
          <a:prstGeom prst="rect">
            <a:avLst/>
          </a:prstGeom>
        </p:spPr>
      </p:pic>
      <p:pic>
        <p:nvPicPr>
          <p:cNvPr id="5" name="Picture 4">
            <a:extLst>
              <a:ext uri="{FF2B5EF4-FFF2-40B4-BE49-F238E27FC236}">
                <a16:creationId xmlns:a16="http://schemas.microsoft.com/office/drawing/2014/main" id="{7601A534-62C2-4DF6-AFB1-3332B2F31234}"/>
              </a:ext>
            </a:extLst>
          </p:cNvPr>
          <p:cNvPicPr>
            <a:picLocks noChangeAspect="1"/>
          </p:cNvPicPr>
          <p:nvPr/>
        </p:nvPicPr>
        <p:blipFill>
          <a:blip r:embed="rId3"/>
          <a:stretch>
            <a:fillRect/>
          </a:stretch>
        </p:blipFill>
        <p:spPr>
          <a:xfrm>
            <a:off x="913795" y="2007704"/>
            <a:ext cx="4261578" cy="4750905"/>
          </a:xfrm>
          <a:prstGeom prst="rect">
            <a:avLst/>
          </a:prstGeom>
        </p:spPr>
      </p:pic>
    </p:spTree>
    <p:extLst>
      <p:ext uri="{BB962C8B-B14F-4D97-AF65-F5344CB8AC3E}">
        <p14:creationId xmlns:p14="http://schemas.microsoft.com/office/powerpoint/2010/main" val="330789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3E8B-63C7-4A0C-8917-96D95BEABF09}"/>
              </a:ext>
            </a:extLst>
          </p:cNvPr>
          <p:cNvSpPr>
            <a:spLocks noGrp="1"/>
          </p:cNvSpPr>
          <p:nvPr>
            <p:ph type="title"/>
          </p:nvPr>
        </p:nvSpPr>
        <p:spPr/>
        <p:txBody>
          <a:bodyPr/>
          <a:lstStyle/>
          <a:p>
            <a:r>
              <a:rPr lang="en-US" dirty="0"/>
              <a:t>Role of Passive In Architecture</a:t>
            </a:r>
            <a:endParaRPr lang="en-IN" dirty="0"/>
          </a:p>
        </p:txBody>
      </p:sp>
      <p:sp>
        <p:nvSpPr>
          <p:cNvPr id="3" name="Content Placeholder 2">
            <a:extLst>
              <a:ext uri="{FF2B5EF4-FFF2-40B4-BE49-F238E27FC236}">
                <a16:creationId xmlns:a16="http://schemas.microsoft.com/office/drawing/2014/main" id="{52D73519-115B-4D08-96EA-0CCC040AA29C}"/>
              </a:ext>
            </a:extLst>
          </p:cNvPr>
          <p:cNvSpPr>
            <a:spLocks noGrp="1"/>
          </p:cNvSpPr>
          <p:nvPr>
            <p:ph idx="1"/>
          </p:nvPr>
        </p:nvSpPr>
        <p:spPr/>
        <p:txBody>
          <a:bodyPr/>
          <a:lstStyle/>
          <a:p>
            <a:pPr algn="just"/>
            <a:r>
              <a:rPr lang="en-US" dirty="0"/>
              <a:t>Passive in architecture regards the particular way to construct a building using the, </a:t>
            </a:r>
            <a:r>
              <a:rPr lang="en-US" dirty="0">
                <a:solidFill>
                  <a:srgbClr val="FFC000"/>
                </a:solidFill>
              </a:rPr>
              <a:t>natural movement of heat and air</a:t>
            </a:r>
            <a:r>
              <a:rPr lang="en-US" dirty="0"/>
              <a:t>,  passive </a:t>
            </a:r>
            <a:r>
              <a:rPr lang="en-US" dirty="0">
                <a:solidFill>
                  <a:srgbClr val="FFC000"/>
                </a:solidFill>
              </a:rPr>
              <a:t>solar gain and cooling </a:t>
            </a:r>
            <a:r>
              <a:rPr lang="en-US" dirty="0"/>
              <a:t>in order to maintain a </a:t>
            </a:r>
            <a:r>
              <a:rPr lang="en-US" dirty="0">
                <a:solidFill>
                  <a:srgbClr val="FFC000"/>
                </a:solidFill>
              </a:rPr>
              <a:t>good internal comfort</a:t>
            </a:r>
            <a:r>
              <a:rPr lang="en-US" dirty="0"/>
              <a:t>. </a:t>
            </a:r>
          </a:p>
          <a:p>
            <a:pPr algn="just"/>
            <a:r>
              <a:rPr lang="en-US" dirty="0"/>
              <a:t>Through the use of passive design it is possible to eliminate, or at least </a:t>
            </a:r>
            <a:r>
              <a:rPr lang="en-US" dirty="0">
                <a:solidFill>
                  <a:srgbClr val="FFC000"/>
                </a:solidFill>
              </a:rPr>
              <a:t>reduce</a:t>
            </a:r>
            <a:r>
              <a:rPr lang="en-US" dirty="0"/>
              <a:t>, the use of </a:t>
            </a:r>
            <a:r>
              <a:rPr lang="en-US" dirty="0">
                <a:solidFill>
                  <a:srgbClr val="FFC000"/>
                </a:solidFill>
              </a:rPr>
              <a:t>mechanical systems </a:t>
            </a:r>
            <a:r>
              <a:rPr lang="en-US" dirty="0"/>
              <a:t>and the </a:t>
            </a:r>
            <a:r>
              <a:rPr lang="en-US" dirty="0">
                <a:solidFill>
                  <a:srgbClr val="FFC000"/>
                </a:solidFill>
              </a:rPr>
              <a:t>energy demand by 80% </a:t>
            </a:r>
            <a:r>
              <a:rPr lang="en-US" dirty="0"/>
              <a:t>as well as the </a:t>
            </a:r>
            <a:r>
              <a:rPr lang="en-US" dirty="0">
                <a:solidFill>
                  <a:srgbClr val="FFC000"/>
                </a:solidFill>
              </a:rPr>
              <a:t>CO</a:t>
            </a:r>
            <a:r>
              <a:rPr lang="en-US" baseline="-25000" dirty="0">
                <a:solidFill>
                  <a:srgbClr val="FFC000"/>
                </a:solidFill>
              </a:rPr>
              <a:t>2</a:t>
            </a:r>
            <a:r>
              <a:rPr lang="en-US" dirty="0">
                <a:solidFill>
                  <a:srgbClr val="FFC000"/>
                </a:solidFill>
              </a:rPr>
              <a:t> emissions. </a:t>
            </a:r>
            <a:endParaRPr lang="en-IN" dirty="0">
              <a:solidFill>
                <a:srgbClr val="FFC000"/>
              </a:solidFill>
            </a:endParaRPr>
          </a:p>
        </p:txBody>
      </p:sp>
    </p:spTree>
    <p:extLst>
      <p:ext uri="{BB962C8B-B14F-4D97-AF65-F5344CB8AC3E}">
        <p14:creationId xmlns:p14="http://schemas.microsoft.com/office/powerpoint/2010/main" val="3596109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C9EED-D5CF-4421-9CC3-36E960E96FA3}"/>
              </a:ext>
            </a:extLst>
          </p:cNvPr>
          <p:cNvSpPr>
            <a:spLocks noGrp="1"/>
          </p:cNvSpPr>
          <p:nvPr>
            <p:ph type="title"/>
          </p:nvPr>
        </p:nvSpPr>
        <p:spPr/>
        <p:txBody>
          <a:bodyPr/>
          <a:lstStyle/>
          <a:p>
            <a:r>
              <a:rPr lang="en-IN" dirty="0"/>
              <a:t>NATURAL VENTILATION EXTERNAL FEATURES</a:t>
            </a:r>
          </a:p>
        </p:txBody>
      </p:sp>
      <p:sp>
        <p:nvSpPr>
          <p:cNvPr id="3" name="Content Placeholder 2">
            <a:extLst>
              <a:ext uri="{FF2B5EF4-FFF2-40B4-BE49-F238E27FC236}">
                <a16:creationId xmlns:a16="http://schemas.microsoft.com/office/drawing/2014/main" id="{8F65238D-DA93-4EE7-99A6-428A7D089FCD}"/>
              </a:ext>
            </a:extLst>
          </p:cNvPr>
          <p:cNvSpPr>
            <a:spLocks noGrp="1"/>
          </p:cNvSpPr>
          <p:nvPr>
            <p:ph idx="1"/>
          </p:nvPr>
        </p:nvSpPr>
        <p:spPr/>
        <p:txBody>
          <a:bodyPr/>
          <a:lstStyle/>
          <a:p>
            <a:r>
              <a:rPr lang="en-US" dirty="0"/>
              <a:t>Orientation of buildings</a:t>
            </a:r>
          </a:p>
          <a:p>
            <a:r>
              <a:rPr lang="en-US" dirty="0"/>
              <a:t>Form of buildings</a:t>
            </a:r>
          </a:p>
          <a:p>
            <a:r>
              <a:rPr lang="en-US" dirty="0"/>
              <a:t>Position of openings</a:t>
            </a:r>
          </a:p>
          <a:p>
            <a:r>
              <a:rPr lang="en-US" dirty="0"/>
              <a:t>Size of openings</a:t>
            </a:r>
          </a:p>
          <a:p>
            <a:r>
              <a:rPr lang="en-US" dirty="0"/>
              <a:t>Opening types</a:t>
            </a:r>
          </a:p>
          <a:p>
            <a:r>
              <a:rPr lang="en-US" dirty="0"/>
              <a:t>Cross ventilation</a:t>
            </a:r>
            <a:endParaRPr lang="en-IN" dirty="0"/>
          </a:p>
        </p:txBody>
      </p:sp>
    </p:spTree>
    <p:extLst>
      <p:ext uri="{BB962C8B-B14F-4D97-AF65-F5344CB8AC3E}">
        <p14:creationId xmlns:p14="http://schemas.microsoft.com/office/powerpoint/2010/main" val="172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EC88-B2F5-481D-B368-59E4C8B937CC}"/>
              </a:ext>
            </a:extLst>
          </p:cNvPr>
          <p:cNvSpPr>
            <a:spLocks noGrp="1"/>
          </p:cNvSpPr>
          <p:nvPr>
            <p:ph type="title"/>
          </p:nvPr>
        </p:nvSpPr>
        <p:spPr/>
        <p:txBody>
          <a:bodyPr/>
          <a:lstStyle/>
          <a:p>
            <a:r>
              <a:rPr lang="en-IN" dirty="0"/>
              <a:t>Passive solar design</a:t>
            </a:r>
          </a:p>
        </p:txBody>
      </p:sp>
      <p:pic>
        <p:nvPicPr>
          <p:cNvPr id="5" name="Content Placeholder 4">
            <a:extLst>
              <a:ext uri="{FF2B5EF4-FFF2-40B4-BE49-F238E27FC236}">
                <a16:creationId xmlns:a16="http://schemas.microsoft.com/office/drawing/2014/main" id="{942537DE-4DC3-453E-999A-00B13AE213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4096" y="1935921"/>
            <a:ext cx="4541148" cy="4564270"/>
          </a:xfrm>
        </p:spPr>
      </p:pic>
      <p:pic>
        <p:nvPicPr>
          <p:cNvPr id="7" name="Picture 6">
            <a:extLst>
              <a:ext uri="{FF2B5EF4-FFF2-40B4-BE49-F238E27FC236}">
                <a16:creationId xmlns:a16="http://schemas.microsoft.com/office/drawing/2014/main" id="{762D5441-D1BD-4094-AE38-8C3C1D338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759" y="1935920"/>
            <a:ext cx="4674702" cy="4564269"/>
          </a:xfrm>
          <a:prstGeom prst="rect">
            <a:avLst/>
          </a:prstGeom>
        </p:spPr>
      </p:pic>
    </p:spTree>
    <p:extLst>
      <p:ext uri="{BB962C8B-B14F-4D97-AF65-F5344CB8AC3E}">
        <p14:creationId xmlns:p14="http://schemas.microsoft.com/office/powerpoint/2010/main" val="3356915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2F75-E5A1-4F17-824D-014E2056AE98}"/>
              </a:ext>
            </a:extLst>
          </p:cNvPr>
          <p:cNvSpPr>
            <a:spLocks noGrp="1"/>
          </p:cNvSpPr>
          <p:nvPr>
            <p:ph type="title"/>
          </p:nvPr>
        </p:nvSpPr>
        <p:spPr/>
        <p:txBody>
          <a:bodyPr/>
          <a:lstStyle/>
          <a:p>
            <a:r>
              <a:rPr lang="en-IN" dirty="0"/>
              <a:t>ACTIVE SOLAR DESIGN </a:t>
            </a:r>
          </a:p>
        </p:txBody>
      </p:sp>
      <p:sp>
        <p:nvSpPr>
          <p:cNvPr id="3" name="Content Placeholder 2">
            <a:extLst>
              <a:ext uri="{FF2B5EF4-FFF2-40B4-BE49-F238E27FC236}">
                <a16:creationId xmlns:a16="http://schemas.microsoft.com/office/drawing/2014/main" id="{F09D540F-D698-434A-87BD-7E5526D34EA5}"/>
              </a:ext>
            </a:extLst>
          </p:cNvPr>
          <p:cNvSpPr>
            <a:spLocks noGrp="1"/>
          </p:cNvSpPr>
          <p:nvPr>
            <p:ph idx="1"/>
          </p:nvPr>
        </p:nvSpPr>
        <p:spPr/>
        <p:txBody>
          <a:bodyPr/>
          <a:lstStyle/>
          <a:p>
            <a:pPr algn="just"/>
            <a:r>
              <a:rPr lang="en-US" dirty="0"/>
              <a:t>Active Solar Design </a:t>
            </a:r>
            <a:r>
              <a:rPr lang="en-US" dirty="0">
                <a:solidFill>
                  <a:srgbClr val="FFC000"/>
                </a:solidFill>
              </a:rPr>
              <a:t>uses outside energy and equipment</a:t>
            </a:r>
            <a:r>
              <a:rPr lang="en-US" dirty="0"/>
              <a:t>—</a:t>
            </a:r>
            <a:r>
              <a:rPr lang="en-US" dirty="0">
                <a:solidFill>
                  <a:srgbClr val="FFC000"/>
                </a:solidFill>
              </a:rPr>
              <a:t>like electricity and solar panels</a:t>
            </a:r>
            <a:r>
              <a:rPr lang="en-US" dirty="0"/>
              <a:t> — to capture and utilize the energy of the sun. Active Design uses equipment to modify the state of the building, </a:t>
            </a:r>
            <a:r>
              <a:rPr lang="en-US" dirty="0">
                <a:solidFill>
                  <a:srgbClr val="FFC000"/>
                </a:solidFill>
              </a:rPr>
              <a:t>create energy and comfort</a:t>
            </a:r>
            <a:r>
              <a:rPr lang="en-US" dirty="0"/>
              <a:t>; i.e. </a:t>
            </a:r>
            <a:r>
              <a:rPr lang="en-US" dirty="0">
                <a:solidFill>
                  <a:srgbClr val="FFC000"/>
                </a:solidFill>
              </a:rPr>
              <a:t>Fans, pumps</a:t>
            </a:r>
            <a:r>
              <a:rPr lang="en-US" dirty="0"/>
              <a:t>, etc.</a:t>
            </a:r>
          </a:p>
          <a:p>
            <a:pPr algn="just"/>
            <a:r>
              <a:rPr lang="en-US" dirty="0"/>
              <a:t>Active design use </a:t>
            </a:r>
            <a:r>
              <a:rPr lang="en-US" dirty="0">
                <a:solidFill>
                  <a:srgbClr val="FFC000"/>
                </a:solidFill>
              </a:rPr>
              <a:t>purchased energy </a:t>
            </a:r>
            <a:r>
              <a:rPr lang="en-US" dirty="0"/>
              <a:t>to keep the </a:t>
            </a:r>
          </a:p>
          <a:p>
            <a:pPr marL="0" indent="0" algn="just">
              <a:buNone/>
            </a:pPr>
            <a:r>
              <a:rPr lang="en-US" dirty="0"/>
              <a:t>building comfortable. These strategies include </a:t>
            </a:r>
          </a:p>
          <a:p>
            <a:pPr marL="0" indent="0" algn="just">
              <a:buNone/>
            </a:pPr>
            <a:r>
              <a:rPr lang="en-US" dirty="0">
                <a:solidFill>
                  <a:srgbClr val="FFC000"/>
                </a:solidFill>
              </a:rPr>
              <a:t>forced-air HVAC systems, heat pumps, radiant </a:t>
            </a:r>
          </a:p>
          <a:p>
            <a:pPr marL="0" indent="0" algn="just">
              <a:buNone/>
            </a:pPr>
            <a:r>
              <a:rPr lang="en-US" dirty="0">
                <a:solidFill>
                  <a:srgbClr val="FFC000"/>
                </a:solidFill>
              </a:rPr>
              <a:t>panels, and electric lights. </a:t>
            </a:r>
            <a:endParaRPr lang="en-IN" dirty="0">
              <a:solidFill>
                <a:srgbClr val="FFC000"/>
              </a:solidFill>
            </a:endParaRPr>
          </a:p>
        </p:txBody>
      </p:sp>
      <p:pic>
        <p:nvPicPr>
          <p:cNvPr id="5" name="Picture 4">
            <a:extLst>
              <a:ext uri="{FF2B5EF4-FFF2-40B4-BE49-F238E27FC236}">
                <a16:creationId xmlns:a16="http://schemas.microsoft.com/office/drawing/2014/main" id="{756CF79C-59BD-4DBA-9D25-5FA949108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173" y="3429000"/>
            <a:ext cx="4711149" cy="3110948"/>
          </a:xfrm>
          <a:prstGeom prst="rect">
            <a:avLst/>
          </a:prstGeom>
        </p:spPr>
      </p:pic>
    </p:spTree>
    <p:extLst>
      <p:ext uri="{BB962C8B-B14F-4D97-AF65-F5344CB8AC3E}">
        <p14:creationId xmlns:p14="http://schemas.microsoft.com/office/powerpoint/2010/main" val="76587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B878-8672-468B-9809-309B65C7EF1E}"/>
              </a:ext>
            </a:extLst>
          </p:cNvPr>
          <p:cNvSpPr>
            <a:spLocks noGrp="1"/>
          </p:cNvSpPr>
          <p:nvPr>
            <p:ph type="title"/>
          </p:nvPr>
        </p:nvSpPr>
        <p:spPr/>
        <p:txBody>
          <a:bodyPr/>
          <a:lstStyle/>
          <a:p>
            <a:r>
              <a:rPr lang="en-US" dirty="0"/>
              <a:t>DIFFERENTIATION BETWEEN PASSIVE SOLAR DESIGN AND ACTIVE SOLAR DESIGN </a:t>
            </a:r>
            <a:endParaRPr lang="en-IN" dirty="0"/>
          </a:p>
        </p:txBody>
      </p:sp>
      <p:graphicFrame>
        <p:nvGraphicFramePr>
          <p:cNvPr id="4" name="Table 4">
            <a:extLst>
              <a:ext uri="{FF2B5EF4-FFF2-40B4-BE49-F238E27FC236}">
                <a16:creationId xmlns:a16="http://schemas.microsoft.com/office/drawing/2014/main" id="{DE9226EF-A6C4-40A0-ACC0-F2B453784377}"/>
              </a:ext>
            </a:extLst>
          </p:cNvPr>
          <p:cNvGraphicFramePr>
            <a:graphicFrameLocks noGrp="1"/>
          </p:cNvGraphicFramePr>
          <p:nvPr>
            <p:extLst>
              <p:ext uri="{D42A27DB-BD31-4B8C-83A1-F6EECF244321}">
                <p14:modId xmlns:p14="http://schemas.microsoft.com/office/powerpoint/2010/main" val="2376533969"/>
              </p:ext>
            </p:extLst>
          </p:nvPr>
        </p:nvGraphicFramePr>
        <p:xfrm>
          <a:off x="1063487" y="1935922"/>
          <a:ext cx="9991784" cy="4635352"/>
        </p:xfrm>
        <a:graphic>
          <a:graphicData uri="http://schemas.openxmlformats.org/drawingml/2006/table">
            <a:tbl>
              <a:tblPr firstRow="1" bandRow="1">
                <a:tableStyleId>{5C22544A-7EE6-4342-B048-85BDC9FD1C3A}</a:tableStyleId>
              </a:tblPr>
              <a:tblGrid>
                <a:gridCol w="4995892">
                  <a:extLst>
                    <a:ext uri="{9D8B030D-6E8A-4147-A177-3AD203B41FA5}">
                      <a16:colId xmlns:a16="http://schemas.microsoft.com/office/drawing/2014/main" val="2110462276"/>
                    </a:ext>
                  </a:extLst>
                </a:gridCol>
                <a:gridCol w="4995892">
                  <a:extLst>
                    <a:ext uri="{9D8B030D-6E8A-4147-A177-3AD203B41FA5}">
                      <a16:colId xmlns:a16="http://schemas.microsoft.com/office/drawing/2014/main" val="2829620021"/>
                    </a:ext>
                  </a:extLst>
                </a:gridCol>
              </a:tblGrid>
              <a:tr h="284132">
                <a:tc>
                  <a:txBody>
                    <a:bodyPr/>
                    <a:lstStyle/>
                    <a:p>
                      <a:pPr algn="ctr"/>
                      <a:r>
                        <a:rPr lang="en-IN" dirty="0"/>
                        <a:t>ACTIVE SOLAR DESIGN</a:t>
                      </a:r>
                    </a:p>
                  </a:txBody>
                  <a:tcPr/>
                </a:tc>
                <a:tc>
                  <a:txBody>
                    <a:bodyPr/>
                    <a:lstStyle/>
                    <a:p>
                      <a:pPr algn="ctr"/>
                      <a:r>
                        <a:rPr lang="en-IN" dirty="0"/>
                        <a:t>PASSIVE SOLAR DESIGN</a:t>
                      </a:r>
                    </a:p>
                  </a:txBody>
                  <a:tcPr/>
                </a:tc>
                <a:extLst>
                  <a:ext uri="{0D108BD9-81ED-4DB2-BD59-A6C34878D82A}">
                    <a16:rowId xmlns:a16="http://schemas.microsoft.com/office/drawing/2014/main" val="3420355721"/>
                  </a:ext>
                </a:extLst>
              </a:tr>
              <a:tr h="780120">
                <a:tc>
                  <a:txBody>
                    <a:bodyPr/>
                    <a:lstStyle/>
                    <a:p>
                      <a:pPr algn="just"/>
                      <a:r>
                        <a:rPr lang="en-US" dirty="0"/>
                        <a:t>Active solar systems use external sources  of energy or uses conventional energy sources to operate.</a:t>
                      </a:r>
                    </a:p>
                  </a:txBody>
                  <a:tcPr/>
                </a:tc>
                <a:tc>
                  <a:txBody>
                    <a:bodyPr/>
                    <a:lstStyle/>
                    <a:p>
                      <a:pPr algn="just"/>
                      <a:r>
                        <a:rPr lang="en-US" dirty="0"/>
                        <a:t>A passive solar system does not involve  mechanical devices or the use of conventional energy sources to operate.</a:t>
                      </a:r>
                    </a:p>
                  </a:txBody>
                  <a:tcPr/>
                </a:tc>
                <a:extLst>
                  <a:ext uri="{0D108BD9-81ED-4DB2-BD59-A6C34878D82A}">
                    <a16:rowId xmlns:a16="http://schemas.microsoft.com/office/drawing/2014/main" val="2082804920"/>
                  </a:ext>
                </a:extLst>
              </a:tr>
              <a:tr h="546084">
                <a:tc>
                  <a:txBody>
                    <a:bodyPr/>
                    <a:lstStyle/>
                    <a:p>
                      <a:pPr algn="just"/>
                      <a:r>
                        <a:rPr lang="en-US" dirty="0"/>
                        <a:t>It usually requires expensive external  equipment.</a:t>
                      </a:r>
                      <a:endParaRPr lang="en-IN" dirty="0"/>
                    </a:p>
                  </a:txBody>
                  <a:tcPr/>
                </a:tc>
                <a:tc>
                  <a:txBody>
                    <a:bodyPr/>
                    <a:lstStyle/>
                    <a:p>
                      <a:pPr algn="just"/>
                      <a:r>
                        <a:rPr lang="en-US" dirty="0"/>
                        <a:t>It’s usually cheaper than an active system.</a:t>
                      </a:r>
                    </a:p>
                    <a:p>
                      <a:pPr algn="just"/>
                      <a:endParaRPr lang="en-IN" dirty="0"/>
                    </a:p>
                  </a:txBody>
                  <a:tcPr/>
                </a:tc>
                <a:extLst>
                  <a:ext uri="{0D108BD9-81ED-4DB2-BD59-A6C34878D82A}">
                    <a16:rowId xmlns:a16="http://schemas.microsoft.com/office/drawing/2014/main" val="4219783634"/>
                  </a:ext>
                </a:extLst>
              </a:tr>
              <a:tr h="397436">
                <a:tc>
                  <a:txBody>
                    <a:bodyPr/>
                    <a:lstStyle/>
                    <a:p>
                      <a:pPr algn="just"/>
                      <a:r>
                        <a:rPr lang="en-US" dirty="0"/>
                        <a:t>Requires a lot of maintenance. </a:t>
                      </a:r>
                      <a:endParaRPr lang="en-IN" dirty="0"/>
                    </a:p>
                  </a:txBody>
                  <a:tcPr/>
                </a:tc>
                <a:tc>
                  <a:txBody>
                    <a:bodyPr/>
                    <a:lstStyle/>
                    <a:p>
                      <a:pPr algn="just"/>
                      <a:r>
                        <a:rPr lang="en-US" dirty="0"/>
                        <a:t>Requires little or almost no maintenance.</a:t>
                      </a:r>
                    </a:p>
                  </a:txBody>
                  <a:tcPr/>
                </a:tc>
                <a:extLst>
                  <a:ext uri="{0D108BD9-81ED-4DB2-BD59-A6C34878D82A}">
                    <a16:rowId xmlns:a16="http://schemas.microsoft.com/office/drawing/2014/main" val="3424756222"/>
                  </a:ext>
                </a:extLst>
              </a:tr>
              <a:tr h="546084">
                <a:tc>
                  <a:txBody>
                    <a:bodyPr/>
                    <a:lstStyle/>
                    <a:p>
                      <a:pPr algn="just"/>
                      <a:r>
                        <a:rPr lang="en-US" dirty="0"/>
                        <a:t>It’s efficiency depends on the type of   equipment used.</a:t>
                      </a:r>
                    </a:p>
                  </a:txBody>
                  <a:tcPr/>
                </a:tc>
                <a:tc>
                  <a:txBody>
                    <a:bodyPr/>
                    <a:lstStyle/>
                    <a:p>
                      <a:pPr algn="just"/>
                      <a:r>
                        <a:rPr lang="en-US" dirty="0"/>
                        <a:t>It’s efficiency depends on the weather.</a:t>
                      </a:r>
                    </a:p>
                    <a:p>
                      <a:pPr algn="just"/>
                      <a:endParaRPr lang="en-IN" dirty="0"/>
                    </a:p>
                  </a:txBody>
                  <a:tcPr/>
                </a:tc>
                <a:extLst>
                  <a:ext uri="{0D108BD9-81ED-4DB2-BD59-A6C34878D82A}">
                    <a16:rowId xmlns:a16="http://schemas.microsoft.com/office/drawing/2014/main" val="2950516961"/>
                  </a:ext>
                </a:extLst>
              </a:tr>
              <a:tr h="546084">
                <a:tc>
                  <a:txBody>
                    <a:bodyPr/>
                    <a:lstStyle/>
                    <a:p>
                      <a:pPr algn="just"/>
                      <a:r>
                        <a:rPr lang="en-US" dirty="0"/>
                        <a:t>Active solar systems typically work on  mechanical system.</a:t>
                      </a:r>
                    </a:p>
                  </a:txBody>
                  <a:tcPr/>
                </a:tc>
                <a:tc>
                  <a:txBody>
                    <a:bodyPr/>
                    <a:lstStyle/>
                    <a:p>
                      <a:pPr algn="just"/>
                      <a:r>
                        <a:rPr lang="en-US" dirty="0"/>
                        <a:t>Passive solar heating uses a phenomenon that happens naturally.</a:t>
                      </a:r>
                    </a:p>
                  </a:txBody>
                  <a:tcPr/>
                </a:tc>
                <a:extLst>
                  <a:ext uri="{0D108BD9-81ED-4DB2-BD59-A6C34878D82A}">
                    <a16:rowId xmlns:a16="http://schemas.microsoft.com/office/drawing/2014/main" val="3557691712"/>
                  </a:ext>
                </a:extLst>
              </a:tr>
              <a:tr h="397436">
                <a:tc>
                  <a:txBody>
                    <a:bodyPr/>
                    <a:lstStyle/>
                    <a:p>
                      <a:pPr algn="just"/>
                      <a:r>
                        <a:rPr lang="en-US" dirty="0"/>
                        <a:t>Lots of moving parts – higher failure rates.</a:t>
                      </a:r>
                    </a:p>
                  </a:txBody>
                  <a:tcPr/>
                </a:tc>
                <a:tc>
                  <a:txBody>
                    <a:bodyPr/>
                    <a:lstStyle/>
                    <a:p>
                      <a:pPr algn="just"/>
                      <a:r>
                        <a:rPr lang="en-US" dirty="0"/>
                        <a:t>No moving parts and works 24 hours per day.</a:t>
                      </a:r>
                    </a:p>
                  </a:txBody>
                  <a:tcPr/>
                </a:tc>
                <a:extLst>
                  <a:ext uri="{0D108BD9-81ED-4DB2-BD59-A6C34878D82A}">
                    <a16:rowId xmlns:a16="http://schemas.microsoft.com/office/drawing/2014/main" val="2297428418"/>
                  </a:ext>
                </a:extLst>
              </a:tr>
              <a:tr h="397436">
                <a:tc>
                  <a:txBody>
                    <a:bodyPr/>
                    <a:lstStyle/>
                    <a:p>
                      <a:pPr algn="just"/>
                      <a:r>
                        <a:rPr lang="en-US" dirty="0"/>
                        <a:t>Allows controlled and efficient gathering and distribution of energy.</a:t>
                      </a:r>
                    </a:p>
                  </a:txBody>
                  <a:tcPr/>
                </a:tc>
                <a:tc>
                  <a:txBody>
                    <a:bodyPr/>
                    <a:lstStyle/>
                    <a:p>
                      <a:pPr algn="just"/>
                      <a:r>
                        <a:rPr lang="en-US" dirty="0"/>
                        <a:t>Less control in gathering and distribution      of energy.</a:t>
                      </a:r>
                      <a:endParaRPr lang="en-IN" dirty="0"/>
                    </a:p>
                  </a:txBody>
                  <a:tcPr/>
                </a:tc>
                <a:extLst>
                  <a:ext uri="{0D108BD9-81ED-4DB2-BD59-A6C34878D82A}">
                    <a16:rowId xmlns:a16="http://schemas.microsoft.com/office/drawing/2014/main" val="2761985520"/>
                  </a:ext>
                </a:extLst>
              </a:tr>
            </a:tbl>
          </a:graphicData>
        </a:graphic>
      </p:graphicFrame>
    </p:spTree>
    <p:extLst>
      <p:ext uri="{BB962C8B-B14F-4D97-AF65-F5344CB8AC3E}">
        <p14:creationId xmlns:p14="http://schemas.microsoft.com/office/powerpoint/2010/main" val="343204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E20-1771-4D0B-B754-5DEE71300CEB}"/>
              </a:ext>
            </a:extLst>
          </p:cNvPr>
          <p:cNvSpPr>
            <a:spLocks noGrp="1"/>
          </p:cNvSpPr>
          <p:nvPr>
            <p:ph type="title"/>
          </p:nvPr>
        </p:nvSpPr>
        <p:spPr/>
        <p:txBody>
          <a:bodyPr/>
          <a:lstStyle/>
          <a:p>
            <a:r>
              <a:rPr lang="en-US" dirty="0"/>
              <a:t>ADVANTAGES OF PASSIVE STRATEGIES IN DESIGN</a:t>
            </a:r>
            <a:endParaRPr lang="en-IN" dirty="0"/>
          </a:p>
        </p:txBody>
      </p:sp>
      <p:sp>
        <p:nvSpPr>
          <p:cNvPr id="3" name="Content Placeholder 2">
            <a:extLst>
              <a:ext uri="{FF2B5EF4-FFF2-40B4-BE49-F238E27FC236}">
                <a16:creationId xmlns:a16="http://schemas.microsoft.com/office/drawing/2014/main" id="{E0689A18-F974-4A61-98EB-E8D2A25DE916}"/>
              </a:ext>
            </a:extLst>
          </p:cNvPr>
          <p:cNvSpPr>
            <a:spLocks noGrp="1"/>
          </p:cNvSpPr>
          <p:nvPr>
            <p:ph idx="1"/>
          </p:nvPr>
        </p:nvSpPr>
        <p:spPr>
          <a:xfrm>
            <a:off x="913795" y="2096064"/>
            <a:ext cx="10353762" cy="4152336"/>
          </a:xfrm>
        </p:spPr>
        <p:txBody>
          <a:bodyPr>
            <a:normAutofit/>
          </a:bodyPr>
          <a:lstStyle/>
          <a:p>
            <a:pPr algn="just"/>
            <a:r>
              <a:rPr lang="en-US" dirty="0"/>
              <a:t>Passive solar design is </a:t>
            </a:r>
            <a:r>
              <a:rPr lang="en-US" dirty="0">
                <a:solidFill>
                  <a:srgbClr val="FFC000"/>
                </a:solidFill>
              </a:rPr>
              <a:t>highly energy efficient</a:t>
            </a:r>
            <a:r>
              <a:rPr lang="en-US" dirty="0"/>
              <a:t>, reducing a building's energy demands for lighting, winter heating, and summer cooling. </a:t>
            </a:r>
          </a:p>
          <a:p>
            <a:pPr algn="just"/>
            <a:r>
              <a:rPr lang="en-US" dirty="0"/>
              <a:t>Energy from the sun is free.  </a:t>
            </a:r>
          </a:p>
          <a:p>
            <a:pPr algn="just"/>
            <a:r>
              <a:rPr lang="en-US" dirty="0"/>
              <a:t>Passive solar design also </a:t>
            </a:r>
            <a:r>
              <a:rPr lang="en-US" dirty="0">
                <a:solidFill>
                  <a:srgbClr val="FFC000"/>
                </a:solidFill>
              </a:rPr>
              <a:t>helps conserve valuable fossil fuel resources </a:t>
            </a:r>
            <a:r>
              <a:rPr lang="en-US" dirty="0"/>
              <a:t>so that they can be directed toward other uses. And it </a:t>
            </a:r>
            <a:r>
              <a:rPr lang="en-US" dirty="0">
                <a:solidFill>
                  <a:srgbClr val="FFC000"/>
                </a:solidFill>
              </a:rPr>
              <a:t>saves money</a:t>
            </a:r>
            <a:r>
              <a:rPr lang="en-US" dirty="0"/>
              <a:t>.</a:t>
            </a:r>
          </a:p>
          <a:p>
            <a:pPr algn="just"/>
            <a:r>
              <a:rPr lang="en-US" dirty="0"/>
              <a:t>Passive solar design also </a:t>
            </a:r>
            <a:r>
              <a:rPr lang="en-US" dirty="0">
                <a:solidFill>
                  <a:srgbClr val="FFC000"/>
                </a:solidFill>
              </a:rPr>
              <a:t>reduces greenhouse gases </a:t>
            </a:r>
            <a:r>
              <a:rPr lang="en-US" dirty="0"/>
              <a:t>that contribute to global warming </a:t>
            </a:r>
            <a:r>
              <a:rPr lang="en-US" dirty="0">
                <a:solidFill>
                  <a:srgbClr val="FFC000"/>
                </a:solidFill>
              </a:rPr>
              <a:t>because it relies on solar energy</a:t>
            </a:r>
            <a:r>
              <a:rPr lang="en-US" dirty="0"/>
              <a:t>, a renewable, non-polluting resource. </a:t>
            </a:r>
          </a:p>
          <a:p>
            <a:pPr algn="just"/>
            <a:r>
              <a:rPr lang="en-US" dirty="0"/>
              <a:t>Energy performance: Lower energy bills all year-round</a:t>
            </a:r>
          </a:p>
          <a:p>
            <a:pPr algn="just"/>
            <a:endParaRPr lang="en-IN" dirty="0"/>
          </a:p>
        </p:txBody>
      </p:sp>
    </p:spTree>
    <p:extLst>
      <p:ext uri="{BB962C8B-B14F-4D97-AF65-F5344CB8AC3E}">
        <p14:creationId xmlns:p14="http://schemas.microsoft.com/office/powerpoint/2010/main" val="241217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0193-D634-48EC-88FE-81ED8D3433AA}"/>
              </a:ext>
            </a:extLst>
          </p:cNvPr>
          <p:cNvSpPr>
            <a:spLocks noGrp="1"/>
          </p:cNvSpPr>
          <p:nvPr>
            <p:ph type="title"/>
          </p:nvPr>
        </p:nvSpPr>
        <p:spPr/>
        <p:txBody>
          <a:bodyPr/>
          <a:lstStyle/>
          <a:p>
            <a:r>
              <a:rPr lang="en-IN" dirty="0"/>
              <a:t>Continue..</a:t>
            </a:r>
          </a:p>
        </p:txBody>
      </p:sp>
      <p:sp>
        <p:nvSpPr>
          <p:cNvPr id="3" name="Content Placeholder 2">
            <a:extLst>
              <a:ext uri="{FF2B5EF4-FFF2-40B4-BE49-F238E27FC236}">
                <a16:creationId xmlns:a16="http://schemas.microsoft.com/office/drawing/2014/main" id="{59765C70-6F0C-474A-8551-07D962915EDB}"/>
              </a:ext>
            </a:extLst>
          </p:cNvPr>
          <p:cNvSpPr>
            <a:spLocks noGrp="1"/>
          </p:cNvSpPr>
          <p:nvPr>
            <p:ph idx="1"/>
          </p:nvPr>
        </p:nvSpPr>
        <p:spPr>
          <a:xfrm>
            <a:off x="913795" y="2096064"/>
            <a:ext cx="10353762" cy="4152336"/>
          </a:xfrm>
        </p:spPr>
        <p:txBody>
          <a:bodyPr>
            <a:normAutofit lnSpcReduction="10000"/>
          </a:bodyPr>
          <a:lstStyle/>
          <a:p>
            <a:pPr algn="just"/>
            <a:r>
              <a:rPr lang="en-US" dirty="0">
                <a:solidFill>
                  <a:srgbClr val="FFC000"/>
                </a:solidFill>
              </a:rPr>
              <a:t>Attractive living environment</a:t>
            </a:r>
            <a:r>
              <a:rPr lang="en-US" dirty="0"/>
              <a:t>: large windows and views, sunny interiors, open floor plans.</a:t>
            </a:r>
            <a:endParaRPr lang="en-US" dirty="0">
              <a:solidFill>
                <a:srgbClr val="FFC000"/>
              </a:solidFill>
            </a:endParaRPr>
          </a:p>
          <a:p>
            <a:pPr algn="just"/>
            <a:r>
              <a:rPr lang="en-US" dirty="0">
                <a:solidFill>
                  <a:srgbClr val="FFC000"/>
                </a:solidFill>
              </a:rPr>
              <a:t>Comfort</a:t>
            </a:r>
            <a:r>
              <a:rPr lang="en-US" dirty="0"/>
              <a:t>: quiet (no operating noise), solid construction, </a:t>
            </a:r>
            <a:r>
              <a:rPr lang="en-US" dirty="0">
                <a:solidFill>
                  <a:srgbClr val="FFC000"/>
                </a:solidFill>
              </a:rPr>
              <a:t>warmer in winter, cooler in summer </a:t>
            </a:r>
            <a:r>
              <a:rPr lang="en-US" dirty="0"/>
              <a:t>(even during a power failure)</a:t>
            </a:r>
          </a:p>
          <a:p>
            <a:pPr algn="just"/>
            <a:r>
              <a:rPr lang="en-US" dirty="0"/>
              <a:t>Value: high </a:t>
            </a:r>
            <a:r>
              <a:rPr lang="en-US" dirty="0">
                <a:solidFill>
                  <a:srgbClr val="FFC000"/>
                </a:solidFill>
              </a:rPr>
              <a:t>owner satisfaction, high resale value</a:t>
            </a:r>
          </a:p>
          <a:p>
            <a:pPr algn="just"/>
            <a:r>
              <a:rPr lang="en-US" dirty="0">
                <a:solidFill>
                  <a:srgbClr val="FFC000"/>
                </a:solidFill>
              </a:rPr>
              <a:t>Low Maintenance</a:t>
            </a:r>
            <a:r>
              <a:rPr lang="en-US" dirty="0"/>
              <a:t>: durable, reduced operation and repairs </a:t>
            </a:r>
          </a:p>
          <a:p>
            <a:pPr algn="just"/>
            <a:r>
              <a:rPr lang="en-US" dirty="0"/>
              <a:t>Investment: independence from future rises in fuel costs, will </a:t>
            </a:r>
            <a:r>
              <a:rPr lang="en-US" dirty="0">
                <a:solidFill>
                  <a:srgbClr val="FFC000"/>
                </a:solidFill>
              </a:rPr>
              <a:t>continue to save money long</a:t>
            </a:r>
            <a:r>
              <a:rPr lang="en-US" dirty="0"/>
              <a:t> after any initial costs have been recovered</a:t>
            </a:r>
          </a:p>
          <a:p>
            <a:pPr algn="just"/>
            <a:r>
              <a:rPr lang="en-US" dirty="0">
                <a:solidFill>
                  <a:srgbClr val="FFC000"/>
                </a:solidFill>
              </a:rPr>
              <a:t>Environmental Concerns</a:t>
            </a:r>
            <a:r>
              <a:rPr lang="en-US" dirty="0"/>
              <a:t>: clean, renewable energy to combat growing concerns over global warming ,acid rain and ozone depletion </a:t>
            </a:r>
          </a:p>
        </p:txBody>
      </p:sp>
    </p:spTree>
    <p:extLst>
      <p:ext uri="{BB962C8B-B14F-4D97-AF65-F5344CB8AC3E}">
        <p14:creationId xmlns:p14="http://schemas.microsoft.com/office/powerpoint/2010/main" val="3853021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DABC-CBD1-4B49-B230-C1D2B719B857}"/>
              </a:ext>
            </a:extLst>
          </p:cNvPr>
          <p:cNvSpPr>
            <a:spLocks noGrp="1"/>
          </p:cNvSpPr>
          <p:nvPr>
            <p:ph type="title"/>
          </p:nvPr>
        </p:nvSpPr>
        <p:spPr/>
        <p:txBody>
          <a:bodyPr/>
          <a:lstStyle/>
          <a:p>
            <a:r>
              <a:rPr lang="en-IN" dirty="0"/>
              <a:t>WHAT IS PASSIVE STRATEGY?</a:t>
            </a:r>
          </a:p>
        </p:txBody>
      </p:sp>
      <p:sp>
        <p:nvSpPr>
          <p:cNvPr id="3" name="Content Placeholder 2">
            <a:extLst>
              <a:ext uri="{FF2B5EF4-FFF2-40B4-BE49-F238E27FC236}">
                <a16:creationId xmlns:a16="http://schemas.microsoft.com/office/drawing/2014/main" id="{1C98855B-A23F-41EF-ACDF-4FC1FDB5B7E6}"/>
              </a:ext>
            </a:extLst>
          </p:cNvPr>
          <p:cNvSpPr>
            <a:spLocks noGrp="1"/>
          </p:cNvSpPr>
          <p:nvPr>
            <p:ph idx="1"/>
          </p:nvPr>
        </p:nvSpPr>
        <p:spPr/>
        <p:txBody>
          <a:bodyPr/>
          <a:lstStyle/>
          <a:p>
            <a:r>
              <a:rPr lang="en-US" dirty="0"/>
              <a:t>Passive design strategies </a:t>
            </a:r>
            <a:r>
              <a:rPr lang="en-US" dirty="0">
                <a:solidFill>
                  <a:srgbClr val="FFC000"/>
                </a:solidFill>
              </a:rPr>
              <a:t>use ambient energy sources instead of purchased energy like electricity or natural gas</a:t>
            </a:r>
            <a:r>
              <a:rPr lang="en-US" dirty="0"/>
              <a:t>. These strategies include day lighting, natural ventilation, and solar energy.</a:t>
            </a:r>
          </a:p>
          <a:p>
            <a:endParaRPr lang="en-IN" dirty="0"/>
          </a:p>
        </p:txBody>
      </p:sp>
      <p:pic>
        <p:nvPicPr>
          <p:cNvPr id="5" name="Picture 4">
            <a:extLst>
              <a:ext uri="{FF2B5EF4-FFF2-40B4-BE49-F238E27FC236}">
                <a16:creationId xmlns:a16="http://schemas.microsoft.com/office/drawing/2014/main" id="{B61B9AC2-0036-4EB3-A9CD-C29FBC303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591" y="3429000"/>
            <a:ext cx="8164168" cy="3060700"/>
          </a:xfrm>
          <a:prstGeom prst="rect">
            <a:avLst/>
          </a:prstGeom>
        </p:spPr>
      </p:pic>
    </p:spTree>
    <p:extLst>
      <p:ext uri="{BB962C8B-B14F-4D97-AF65-F5344CB8AC3E}">
        <p14:creationId xmlns:p14="http://schemas.microsoft.com/office/powerpoint/2010/main" val="517385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B24A748126FD45A82ACEF3F31E5314" ma:contentTypeVersion="8" ma:contentTypeDescription="Create a new document." ma:contentTypeScope="" ma:versionID="d572f1aaf57cdd56640d00a685a42071">
  <xsd:schema xmlns:xsd="http://www.w3.org/2001/XMLSchema" xmlns:xs="http://www.w3.org/2001/XMLSchema" xmlns:p="http://schemas.microsoft.com/office/2006/metadata/properties" xmlns:ns2="0da6f4b4-458b-4ca6-9918-5e15ab6e6386" targetNamespace="http://schemas.microsoft.com/office/2006/metadata/properties" ma:root="true" ma:fieldsID="bd3ccb4550f9dbd43cc53922161d752c" ns2:_="">
    <xsd:import namespace="0da6f4b4-458b-4ca6-9918-5e15ab6e63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6f4b4-458b-4ca6-9918-5e15ab6e63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8EC343-C5AA-435B-B201-DADBF81F437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470D79C-258F-4776-A37E-3FFF227E4835}">
  <ds:schemaRefs>
    <ds:schemaRef ds:uri="http://schemas.microsoft.com/sharepoint/v3/contenttype/forms"/>
  </ds:schemaRefs>
</ds:datastoreItem>
</file>

<file path=customXml/itemProps3.xml><?xml version="1.0" encoding="utf-8"?>
<ds:datastoreItem xmlns:ds="http://schemas.openxmlformats.org/officeDocument/2006/customXml" ds:itemID="{87A2A6BF-61F0-4AF8-8F59-EBBAB4D70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a6f4b4-458b-4ca6-9918-5e15ab6e63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TM04033921[[fn=Damask]]</Template>
  <TotalTime>2393</TotalTime>
  <Words>1449</Words>
  <Application>Microsoft Office PowerPoint</Application>
  <PresentationFormat>Widescreen</PresentationFormat>
  <Paragraphs>119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Bookman Old Style</vt:lpstr>
      <vt:lpstr>Copperplate Gothic Bold</vt:lpstr>
      <vt:lpstr>Rockwell</vt:lpstr>
      <vt:lpstr>Damask</vt:lpstr>
      <vt:lpstr>Passive energy system Design</vt:lpstr>
      <vt:lpstr>Passive energy system design</vt:lpstr>
      <vt:lpstr>Role of Passive In Architecture</vt:lpstr>
      <vt:lpstr>Passive solar design</vt:lpstr>
      <vt:lpstr>ACTIVE SOLAR DESIGN </vt:lpstr>
      <vt:lpstr>DIFFERENTIATION BETWEEN PASSIVE SOLAR DESIGN AND ACTIVE SOLAR DESIGN </vt:lpstr>
      <vt:lpstr>ADVANTAGES OF PASSIVE STRATEGIES IN DESIGN</vt:lpstr>
      <vt:lpstr>Continue..</vt:lpstr>
      <vt:lpstr>WHAT IS PASSIVE STRATEGY?</vt:lpstr>
      <vt:lpstr>PASSIVE DESIGN STRATEGIES</vt:lpstr>
      <vt:lpstr>PASSIVE SOLAR HEATING</vt:lpstr>
      <vt:lpstr>PARTS OF PASSIVE SOLAR HEATING SYSTEM</vt:lpstr>
      <vt:lpstr>PowerPoint Presentation</vt:lpstr>
      <vt:lpstr>Direct gain method</vt:lpstr>
      <vt:lpstr>Direct gain method</vt:lpstr>
      <vt:lpstr>INDIRECT GAIN -  TROMBE WALL </vt:lpstr>
      <vt:lpstr>INDIRECT GAIN -  TROMBE WALL </vt:lpstr>
      <vt:lpstr>ISOLATED GAIN - SUNSPACE</vt:lpstr>
      <vt:lpstr>PASSIVE COOLING</vt:lpstr>
      <vt:lpstr>PASSIVE COOLING</vt:lpstr>
      <vt:lpstr> passive Lighting </vt:lpstr>
      <vt:lpstr> passive Lighting </vt:lpstr>
      <vt:lpstr> passive Lighting </vt:lpstr>
      <vt:lpstr> passive Lighting </vt:lpstr>
      <vt:lpstr>NATURAL VENTILATION</vt:lpstr>
      <vt:lpstr>DIFFERENT TECHNIQUES ARE USED TO ACHIEVE NATURAL VENTILATION</vt:lpstr>
      <vt:lpstr>WIND TOWER</vt:lpstr>
      <vt:lpstr>COURTYARD EFFECT</vt:lpstr>
      <vt:lpstr>STACK EFFECT</vt:lpstr>
      <vt:lpstr>NATURAL VENTILATION EXTERNAL FEATURES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building rating systems</dc:title>
  <dc:creator>Madhava C</dc:creator>
  <cp:lastModifiedBy>amruth varagani</cp:lastModifiedBy>
  <cp:revision>92</cp:revision>
  <dcterms:created xsi:type="dcterms:W3CDTF">2020-02-26T15:32:32Z</dcterms:created>
  <dcterms:modified xsi:type="dcterms:W3CDTF">2024-02-27T09:36:31Z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0x01010092B24A748126FD45A82ACEF3F31E5314</vt:lpwstr>
  </property>
</Properties>
</file>